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79" r:id="rId6"/>
  </p:sldMasterIdLst>
  <p:notesMasterIdLst>
    <p:notesMasterId r:id="rId21"/>
  </p:notesMasterIdLst>
  <p:sldIdLst>
    <p:sldId id="296" r:id="rId7"/>
    <p:sldId id="307" r:id="rId8"/>
    <p:sldId id="308" r:id="rId9"/>
    <p:sldId id="273" r:id="rId10"/>
    <p:sldId id="295" r:id="rId11"/>
    <p:sldId id="274" r:id="rId12"/>
    <p:sldId id="275" r:id="rId13"/>
    <p:sldId id="302" r:id="rId14"/>
    <p:sldId id="277" r:id="rId15"/>
    <p:sldId id="286" r:id="rId16"/>
    <p:sldId id="279" r:id="rId17"/>
    <p:sldId id="309" r:id="rId18"/>
    <p:sldId id="284" r:id="rId19"/>
    <p:sldId id="292" r:id="rId20"/>
  </p:sldIdLst>
  <p:sldSz cx="12801600" cy="9601200" type="A3"/>
  <p:notesSz cx="7023100" cy="9309100"/>
  <p:defaultTex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0"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2088"/>
    <a:srgbClr val="1F497D"/>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9" autoAdjust="0"/>
    <p:restoredTop sz="95501" autoAdjust="0"/>
  </p:normalViewPr>
  <p:slideViewPr>
    <p:cSldViewPr snapToGrid="0" showGuides="1">
      <p:cViewPr varScale="1">
        <p:scale>
          <a:sx n="64" d="100"/>
          <a:sy n="64" d="100"/>
        </p:scale>
        <p:origin x="896" y="44"/>
      </p:cViewPr>
      <p:guideLst>
        <p:guide orient="horz" pos="300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97" cy="466823"/>
          </a:xfrm>
          <a:prstGeom prst="rect">
            <a:avLst/>
          </a:prstGeom>
        </p:spPr>
        <p:txBody>
          <a:bodyPr vert="horz" lIns="92894" tIns="46447" rIns="92894" bIns="46447" rtlCol="0"/>
          <a:lstStyle>
            <a:lvl1pPr algn="l">
              <a:defRPr sz="1200"/>
            </a:lvl1pPr>
          </a:lstStyle>
          <a:p>
            <a:endParaRPr lang="en-US" dirty="0"/>
          </a:p>
        </p:txBody>
      </p:sp>
      <p:sp>
        <p:nvSpPr>
          <p:cNvPr id="3" name="Date Placeholder 2"/>
          <p:cNvSpPr>
            <a:spLocks noGrp="1"/>
          </p:cNvSpPr>
          <p:nvPr>
            <p:ph type="dt" idx="1"/>
          </p:nvPr>
        </p:nvSpPr>
        <p:spPr>
          <a:xfrm>
            <a:off x="3978087" y="2"/>
            <a:ext cx="3043397" cy="466823"/>
          </a:xfrm>
          <a:prstGeom prst="rect">
            <a:avLst/>
          </a:prstGeom>
        </p:spPr>
        <p:txBody>
          <a:bodyPr vert="horz" lIns="92894" tIns="46447" rIns="92894" bIns="46447" rtlCol="0"/>
          <a:lstStyle>
            <a:lvl1pPr algn="r">
              <a:defRPr sz="1200"/>
            </a:lvl1pPr>
          </a:lstStyle>
          <a:p>
            <a:fld id="{6BF89DD6-A647-4A86-83C0-0E25CAEF32D8}" type="datetimeFigureOut">
              <a:rPr lang="en-US" smtClean="0"/>
              <a:t>12/31/2023</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2894" tIns="46447" rIns="92894" bIns="46447" rtlCol="0" anchor="ctr"/>
          <a:lstStyle/>
          <a:p>
            <a:endParaRPr lang="en-US" dirty="0"/>
          </a:p>
        </p:txBody>
      </p:sp>
      <p:sp>
        <p:nvSpPr>
          <p:cNvPr id="5" name="Notes Placeholder 4"/>
          <p:cNvSpPr>
            <a:spLocks noGrp="1"/>
          </p:cNvSpPr>
          <p:nvPr>
            <p:ph type="body" sz="quarter" idx="3"/>
          </p:nvPr>
        </p:nvSpPr>
        <p:spPr>
          <a:xfrm>
            <a:off x="701826" y="4479895"/>
            <a:ext cx="5619450" cy="3665367"/>
          </a:xfrm>
          <a:prstGeom prst="rect">
            <a:avLst/>
          </a:prstGeom>
        </p:spPr>
        <p:txBody>
          <a:bodyPr vert="horz" lIns="92894" tIns="46447" rIns="92894" bIns="464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277"/>
            <a:ext cx="3043397" cy="466823"/>
          </a:xfrm>
          <a:prstGeom prst="rect">
            <a:avLst/>
          </a:prstGeom>
        </p:spPr>
        <p:txBody>
          <a:bodyPr vert="horz" lIns="92894" tIns="46447" rIns="92894" bIns="464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087" y="8842277"/>
            <a:ext cx="3043397" cy="466823"/>
          </a:xfrm>
          <a:prstGeom prst="rect">
            <a:avLst/>
          </a:prstGeom>
        </p:spPr>
        <p:txBody>
          <a:bodyPr vert="horz" lIns="92894" tIns="46447" rIns="92894" bIns="46447" rtlCol="0" anchor="b"/>
          <a:lstStyle>
            <a:lvl1pPr algn="r">
              <a:defRPr sz="1200"/>
            </a:lvl1pPr>
          </a:lstStyle>
          <a:p>
            <a:fld id="{62F6CCA3-2B48-47F7-88E2-5002445CBF83}" type="slidenum">
              <a:rPr lang="en-US" smtClean="0"/>
              <a:t>‹#›</a:t>
            </a:fld>
            <a:endParaRPr lang="en-US" dirty="0"/>
          </a:p>
        </p:txBody>
      </p:sp>
    </p:spTree>
    <p:extLst>
      <p:ext uri="{BB962C8B-B14F-4D97-AF65-F5344CB8AC3E}">
        <p14:creationId xmlns:p14="http://schemas.microsoft.com/office/powerpoint/2010/main" val="308666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Out-of-Scope</a:t>
            </a:r>
          </a:p>
          <a:p>
            <a:r>
              <a:rPr lang="en-US" dirty="0"/>
              <a:t>xx</a:t>
            </a:r>
          </a:p>
          <a:p>
            <a:endParaRPr lang="en-US" dirty="0"/>
          </a:p>
        </p:txBody>
      </p:sp>
      <p:sp>
        <p:nvSpPr>
          <p:cNvPr id="4" name="Slide Number Placeholder 3"/>
          <p:cNvSpPr>
            <a:spLocks noGrp="1"/>
          </p:cNvSpPr>
          <p:nvPr>
            <p:ph type="sldNum" sz="quarter" idx="10"/>
          </p:nvPr>
        </p:nvSpPr>
        <p:spPr/>
        <p:txBody>
          <a:bodyPr/>
          <a:lstStyle/>
          <a:p>
            <a:fld id="{62F6CCA3-2B48-47F7-88E2-5002445CBF83}" type="slidenum">
              <a:rPr lang="en-US" smtClean="0"/>
              <a:t>5</a:t>
            </a:fld>
            <a:endParaRPr lang="en-US" dirty="0"/>
          </a:p>
        </p:txBody>
      </p:sp>
    </p:spTree>
    <p:extLst>
      <p:ext uri="{BB962C8B-B14F-4D97-AF65-F5344CB8AC3E}">
        <p14:creationId xmlns:p14="http://schemas.microsoft.com/office/powerpoint/2010/main" val="511392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6889" y="6800852"/>
            <a:ext cx="9267825" cy="178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60120" y="2560321"/>
            <a:ext cx="10881360" cy="4396104"/>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320040" y="320040"/>
            <a:ext cx="9067800" cy="1600200"/>
          </a:xfrm>
        </p:spPr>
        <p:txBody>
          <a:bodyPr anchor="ctr"/>
          <a:lstStyle>
            <a:lvl1pPr marL="0" indent="0" algn="l">
              <a:buNone/>
              <a:defRPr>
                <a:solidFill>
                  <a:schemeClr val="tx1">
                    <a:tint val="75000"/>
                  </a:schemeClr>
                </a:solidFill>
              </a:defRPr>
            </a:lvl1pPr>
            <a:lvl2pPr marL="543108" indent="0" algn="ctr">
              <a:buNone/>
              <a:defRPr>
                <a:solidFill>
                  <a:schemeClr val="tx1">
                    <a:tint val="75000"/>
                  </a:schemeClr>
                </a:solidFill>
              </a:defRPr>
            </a:lvl2pPr>
            <a:lvl3pPr marL="1086216" indent="0" algn="ctr">
              <a:buNone/>
              <a:defRPr>
                <a:solidFill>
                  <a:schemeClr val="tx1">
                    <a:tint val="75000"/>
                  </a:schemeClr>
                </a:solidFill>
              </a:defRPr>
            </a:lvl3pPr>
            <a:lvl4pPr marL="1629324" indent="0" algn="ctr">
              <a:buNone/>
              <a:defRPr>
                <a:solidFill>
                  <a:schemeClr val="tx1">
                    <a:tint val="75000"/>
                  </a:schemeClr>
                </a:solidFill>
              </a:defRPr>
            </a:lvl4pPr>
            <a:lvl5pPr marL="2172432" indent="0" algn="ctr">
              <a:buNone/>
              <a:defRPr>
                <a:solidFill>
                  <a:schemeClr val="tx1">
                    <a:tint val="75000"/>
                  </a:schemeClr>
                </a:solidFill>
              </a:defRPr>
            </a:lvl5pPr>
            <a:lvl6pPr marL="2715539" indent="0" algn="ctr">
              <a:buNone/>
              <a:defRPr>
                <a:solidFill>
                  <a:schemeClr val="tx1">
                    <a:tint val="75000"/>
                  </a:schemeClr>
                </a:solidFill>
              </a:defRPr>
            </a:lvl6pPr>
            <a:lvl7pPr marL="3258647" indent="0" algn="ctr">
              <a:buNone/>
              <a:defRPr>
                <a:solidFill>
                  <a:schemeClr val="tx1">
                    <a:tint val="75000"/>
                  </a:schemeClr>
                </a:solidFill>
              </a:defRPr>
            </a:lvl7pPr>
            <a:lvl8pPr marL="3801755" indent="0" algn="ctr">
              <a:buNone/>
              <a:defRPr>
                <a:solidFill>
                  <a:schemeClr val="tx1">
                    <a:tint val="75000"/>
                  </a:schemeClr>
                </a:solidFill>
              </a:defRPr>
            </a:lvl8pPr>
            <a:lvl9pPr marL="4344863" indent="0" algn="ctr">
              <a:buNone/>
              <a:defRPr>
                <a:solidFill>
                  <a:schemeClr val="tx1">
                    <a:tint val="75000"/>
                  </a:schemeClr>
                </a:solidFill>
              </a:defRPr>
            </a:lvl9pPr>
          </a:lstStyle>
          <a:p>
            <a:r>
              <a:rPr lang="en-US"/>
              <a:t>Click to edit Master subtitle style</a:t>
            </a:r>
            <a:endParaRPr lang="en-US" dirty="0"/>
          </a:p>
        </p:txBody>
      </p:sp>
      <p:sp>
        <p:nvSpPr>
          <p:cNvPr id="7" name="Slide Number Placeholder 5"/>
          <p:cNvSpPr>
            <a:spLocks noGrp="1"/>
          </p:cNvSpPr>
          <p:nvPr>
            <p:ph type="sldNum" sz="quarter" idx="12"/>
          </p:nvPr>
        </p:nvSpPr>
        <p:spPr/>
        <p:txBody>
          <a:bodyPr/>
          <a:lstStyle>
            <a:lvl1pPr>
              <a:defRPr/>
            </a:lvl1pPr>
          </a:lstStyle>
          <a:p>
            <a:fld id="{2E7FC09B-BF19-4A90-A574-EDD9D93A7937}" type="slidenum">
              <a:rPr lang="en-US" altLang="en-US"/>
              <a:pPr/>
              <a:t>‹#›</a:t>
            </a:fld>
            <a:endParaRPr lang="en-US" altLang="en-US" dirty="0"/>
          </a:p>
        </p:txBody>
      </p:sp>
    </p:spTree>
    <p:extLst>
      <p:ext uri="{BB962C8B-B14F-4D97-AF65-F5344CB8AC3E}">
        <p14:creationId xmlns:p14="http://schemas.microsoft.com/office/powerpoint/2010/main" val="428794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40080" y="2149159"/>
            <a:ext cx="5656263" cy="895667"/>
          </a:xfrm>
        </p:spPr>
        <p:txBody>
          <a:bodyPr anchor="b"/>
          <a:lstStyle>
            <a:lvl1pPr marL="0" indent="0">
              <a:buNone/>
              <a:defRPr sz="2851" b="1"/>
            </a:lvl1pPr>
            <a:lvl2pPr marL="543108" indent="0">
              <a:buNone/>
              <a:defRPr sz="2376" b="1"/>
            </a:lvl2pPr>
            <a:lvl3pPr marL="1086216" indent="0">
              <a:buNone/>
              <a:defRPr sz="2138" b="1"/>
            </a:lvl3pPr>
            <a:lvl4pPr marL="1629324" indent="0">
              <a:buNone/>
              <a:defRPr sz="1901" b="1"/>
            </a:lvl4pPr>
            <a:lvl5pPr marL="2172432" indent="0">
              <a:buNone/>
              <a:defRPr sz="1901" b="1"/>
            </a:lvl5pPr>
            <a:lvl6pPr marL="2715539" indent="0">
              <a:buNone/>
              <a:defRPr sz="1901" b="1"/>
            </a:lvl6pPr>
            <a:lvl7pPr marL="3258647" indent="0">
              <a:buNone/>
              <a:defRPr sz="1901" b="1"/>
            </a:lvl7pPr>
            <a:lvl8pPr marL="3801755" indent="0">
              <a:buNone/>
              <a:defRPr sz="1901" b="1"/>
            </a:lvl8pPr>
            <a:lvl9pPr marL="4344863" indent="0">
              <a:buNone/>
              <a:defRPr sz="1901" b="1"/>
            </a:lvl9pPr>
          </a:lstStyle>
          <a:p>
            <a:pPr lvl="0"/>
            <a:r>
              <a:rPr lang="en-US"/>
              <a:t>Click to edit Master text styles</a:t>
            </a:r>
          </a:p>
        </p:txBody>
      </p:sp>
      <p:sp>
        <p:nvSpPr>
          <p:cNvPr id="4" name="Content Placeholder 3"/>
          <p:cNvSpPr>
            <a:spLocks noGrp="1"/>
          </p:cNvSpPr>
          <p:nvPr>
            <p:ph sz="half" idx="2"/>
          </p:nvPr>
        </p:nvSpPr>
        <p:spPr>
          <a:xfrm>
            <a:off x="640080" y="3044826"/>
            <a:ext cx="5656263" cy="5531803"/>
          </a:xfrm>
        </p:spPr>
        <p:txBody>
          <a:bodyPr/>
          <a:lstStyle>
            <a:lvl1pPr>
              <a:defRPr sz="2851"/>
            </a:lvl1pPr>
            <a:lvl2pPr>
              <a:defRPr sz="2376"/>
            </a:lvl2pPr>
            <a:lvl3pPr>
              <a:defRPr sz="2138"/>
            </a:lvl3pPr>
            <a:lvl4pPr>
              <a:defRPr sz="1901"/>
            </a:lvl4pPr>
            <a:lvl5pPr>
              <a:defRPr sz="1901"/>
            </a:lvl5pPr>
            <a:lvl6pPr>
              <a:defRPr sz="1901"/>
            </a:lvl6pPr>
            <a:lvl7pPr>
              <a:defRPr sz="1901"/>
            </a:lvl7pPr>
            <a:lvl8pPr>
              <a:defRPr sz="1901"/>
            </a:lvl8pPr>
            <a:lvl9pPr>
              <a:defRPr sz="19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03036" y="2149159"/>
            <a:ext cx="5658485" cy="895667"/>
          </a:xfrm>
        </p:spPr>
        <p:txBody>
          <a:bodyPr anchor="b"/>
          <a:lstStyle>
            <a:lvl1pPr marL="0" indent="0">
              <a:buNone/>
              <a:defRPr sz="2851" b="1"/>
            </a:lvl1pPr>
            <a:lvl2pPr marL="543108" indent="0">
              <a:buNone/>
              <a:defRPr sz="2376" b="1"/>
            </a:lvl2pPr>
            <a:lvl3pPr marL="1086216" indent="0">
              <a:buNone/>
              <a:defRPr sz="2138" b="1"/>
            </a:lvl3pPr>
            <a:lvl4pPr marL="1629324" indent="0">
              <a:buNone/>
              <a:defRPr sz="1901" b="1"/>
            </a:lvl4pPr>
            <a:lvl5pPr marL="2172432" indent="0">
              <a:buNone/>
              <a:defRPr sz="1901" b="1"/>
            </a:lvl5pPr>
            <a:lvl6pPr marL="2715539" indent="0">
              <a:buNone/>
              <a:defRPr sz="1901" b="1"/>
            </a:lvl6pPr>
            <a:lvl7pPr marL="3258647" indent="0">
              <a:buNone/>
              <a:defRPr sz="1901" b="1"/>
            </a:lvl7pPr>
            <a:lvl8pPr marL="3801755" indent="0">
              <a:buNone/>
              <a:defRPr sz="1901" b="1"/>
            </a:lvl8pPr>
            <a:lvl9pPr marL="4344863" indent="0">
              <a:buNone/>
              <a:defRPr sz="1901" b="1"/>
            </a:lvl9pPr>
          </a:lstStyle>
          <a:p>
            <a:pPr lvl="0"/>
            <a:r>
              <a:rPr lang="en-US"/>
              <a:t>Click to edit Master text styles</a:t>
            </a:r>
          </a:p>
        </p:txBody>
      </p:sp>
      <p:sp>
        <p:nvSpPr>
          <p:cNvPr id="6" name="Content Placeholder 5"/>
          <p:cNvSpPr>
            <a:spLocks noGrp="1"/>
          </p:cNvSpPr>
          <p:nvPr>
            <p:ph sz="quarter" idx="4"/>
          </p:nvPr>
        </p:nvSpPr>
        <p:spPr>
          <a:xfrm>
            <a:off x="6503036" y="3044826"/>
            <a:ext cx="5658485" cy="5531803"/>
          </a:xfrm>
        </p:spPr>
        <p:txBody>
          <a:bodyPr/>
          <a:lstStyle>
            <a:lvl1pPr>
              <a:defRPr sz="2851"/>
            </a:lvl1pPr>
            <a:lvl2pPr>
              <a:defRPr sz="2376"/>
            </a:lvl2pPr>
            <a:lvl3pPr>
              <a:defRPr sz="2138"/>
            </a:lvl3pPr>
            <a:lvl4pPr>
              <a:defRPr sz="1901"/>
            </a:lvl4pPr>
            <a:lvl5pPr>
              <a:defRPr sz="1901"/>
            </a:lvl5pPr>
            <a:lvl6pPr>
              <a:defRPr sz="1901"/>
            </a:lvl6pPr>
            <a:lvl7pPr>
              <a:defRPr sz="1901"/>
            </a:lvl7pPr>
            <a:lvl8pPr>
              <a:defRPr sz="1901"/>
            </a:lvl8pPr>
            <a:lvl9pPr>
              <a:defRPr sz="19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13AF6959-FDBE-41D3-A02E-2C2AC3141C76}" type="slidenum">
              <a:rPr lang="en-US" altLang="en-US"/>
              <a:pPr/>
              <a:t>‹#›</a:t>
            </a:fld>
            <a:endParaRPr lang="en-US" altLang="en-US" dirty="0"/>
          </a:p>
        </p:txBody>
      </p:sp>
    </p:spTree>
    <p:extLst>
      <p:ext uri="{BB962C8B-B14F-4D97-AF65-F5344CB8AC3E}">
        <p14:creationId xmlns:p14="http://schemas.microsoft.com/office/powerpoint/2010/main" val="405511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fld id="{DB38654B-4FCC-42E3-B83F-81A2AB8A738B}" type="slidenum">
              <a:rPr lang="en-US" altLang="en-US"/>
              <a:pPr/>
              <a:t>‹#›</a:t>
            </a:fld>
            <a:endParaRPr lang="en-US" altLang="en-US" dirty="0"/>
          </a:p>
        </p:txBody>
      </p:sp>
    </p:spTree>
    <p:extLst>
      <p:ext uri="{BB962C8B-B14F-4D97-AF65-F5344CB8AC3E}">
        <p14:creationId xmlns:p14="http://schemas.microsoft.com/office/powerpoint/2010/main" val="2998348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BFC4AF3D-F7AC-4CAF-8CD6-EDBC9937D2FA}" type="slidenum">
              <a:rPr lang="en-US" altLang="en-US"/>
              <a:pPr/>
              <a:t>‹#›</a:t>
            </a:fld>
            <a:endParaRPr lang="en-US" altLang="en-US" dirty="0"/>
          </a:p>
        </p:txBody>
      </p:sp>
    </p:spTree>
    <p:extLst>
      <p:ext uri="{BB962C8B-B14F-4D97-AF65-F5344CB8AC3E}">
        <p14:creationId xmlns:p14="http://schemas.microsoft.com/office/powerpoint/2010/main" val="321502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663"/>
            </a:lvl1pPr>
          </a:lstStyle>
          <a:p>
            <a:fld id="{8EE2D198-605E-43F0-AD94-37E74790E13B}" type="slidenum">
              <a:rPr lang="en-US" altLang="en-US"/>
              <a:pPr/>
              <a:t>‹#›</a:t>
            </a:fld>
            <a:endParaRPr lang="en-US" altLang="en-US" dirty="0"/>
          </a:p>
        </p:txBody>
      </p:sp>
    </p:spTree>
    <p:extLst>
      <p:ext uri="{BB962C8B-B14F-4D97-AF65-F5344CB8AC3E}">
        <p14:creationId xmlns:p14="http://schemas.microsoft.com/office/powerpoint/2010/main" val="124862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2240281"/>
            <a:ext cx="5654040" cy="6336348"/>
          </a:xfrm>
        </p:spPr>
        <p:txBody>
          <a:bodyPr/>
          <a:lstStyle>
            <a:lvl1pPr>
              <a:defRPr sz="2851"/>
            </a:lvl1pPr>
            <a:lvl2pPr>
              <a:defRPr sz="2851"/>
            </a:lvl2pPr>
            <a:lvl3pPr>
              <a:defRPr sz="2376"/>
            </a:lvl3pPr>
            <a:lvl4pPr>
              <a:defRPr sz="2138"/>
            </a:lvl4pPr>
            <a:lvl5pPr>
              <a:defRPr sz="2138"/>
            </a:lvl5pPr>
            <a:lvl6pPr>
              <a:defRPr sz="2138"/>
            </a:lvl6pPr>
            <a:lvl7pPr>
              <a:defRPr sz="2138"/>
            </a:lvl7pPr>
            <a:lvl8pPr>
              <a:defRPr sz="2138"/>
            </a:lvl8pPr>
            <a:lvl9pPr>
              <a:defRPr sz="21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07480" y="2240281"/>
            <a:ext cx="5654040" cy="6336348"/>
          </a:xfrm>
        </p:spPr>
        <p:txBody>
          <a:bodyPr/>
          <a:lstStyle>
            <a:lvl1pPr>
              <a:defRPr sz="2851"/>
            </a:lvl1pPr>
            <a:lvl2pPr>
              <a:defRPr sz="2851"/>
            </a:lvl2pPr>
            <a:lvl3pPr>
              <a:defRPr sz="2376"/>
            </a:lvl3pPr>
            <a:lvl4pPr>
              <a:defRPr sz="2138"/>
            </a:lvl4pPr>
            <a:lvl5pPr>
              <a:defRPr sz="2138"/>
            </a:lvl5pPr>
            <a:lvl6pPr>
              <a:defRPr sz="2138"/>
            </a:lvl6pPr>
            <a:lvl7pPr>
              <a:defRPr sz="2138"/>
            </a:lvl7pPr>
            <a:lvl8pPr>
              <a:defRPr sz="2138"/>
            </a:lvl8pPr>
            <a:lvl9pPr>
              <a:defRPr sz="21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7A4F08C4-F585-4F6E-8534-A766E3CC0386}" type="slidenum">
              <a:rPr lang="en-US" altLang="en-US"/>
              <a:pPr/>
              <a:t>‹#›</a:t>
            </a:fld>
            <a:endParaRPr lang="en-US" altLang="en-US" dirty="0"/>
          </a:p>
        </p:txBody>
      </p:sp>
    </p:spTree>
    <p:extLst>
      <p:ext uri="{BB962C8B-B14F-4D97-AF65-F5344CB8AC3E}">
        <p14:creationId xmlns:p14="http://schemas.microsoft.com/office/powerpoint/2010/main" val="225033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40080" y="2149159"/>
            <a:ext cx="5656263" cy="895667"/>
          </a:xfrm>
        </p:spPr>
        <p:txBody>
          <a:bodyPr anchor="b"/>
          <a:lstStyle>
            <a:lvl1pPr marL="0" indent="0">
              <a:buNone/>
              <a:defRPr sz="2851" b="1"/>
            </a:lvl1pPr>
            <a:lvl2pPr marL="543108" indent="0">
              <a:buNone/>
              <a:defRPr sz="2376" b="1"/>
            </a:lvl2pPr>
            <a:lvl3pPr marL="1086216" indent="0">
              <a:buNone/>
              <a:defRPr sz="2138" b="1"/>
            </a:lvl3pPr>
            <a:lvl4pPr marL="1629324" indent="0">
              <a:buNone/>
              <a:defRPr sz="1901" b="1"/>
            </a:lvl4pPr>
            <a:lvl5pPr marL="2172432" indent="0">
              <a:buNone/>
              <a:defRPr sz="1901" b="1"/>
            </a:lvl5pPr>
            <a:lvl6pPr marL="2715539" indent="0">
              <a:buNone/>
              <a:defRPr sz="1901" b="1"/>
            </a:lvl6pPr>
            <a:lvl7pPr marL="3258647" indent="0">
              <a:buNone/>
              <a:defRPr sz="1901" b="1"/>
            </a:lvl7pPr>
            <a:lvl8pPr marL="3801755" indent="0">
              <a:buNone/>
              <a:defRPr sz="1901" b="1"/>
            </a:lvl8pPr>
            <a:lvl9pPr marL="4344863" indent="0">
              <a:buNone/>
              <a:defRPr sz="1901" b="1"/>
            </a:lvl9pPr>
          </a:lstStyle>
          <a:p>
            <a:pPr lvl="0"/>
            <a:r>
              <a:rPr lang="en-US"/>
              <a:t>Click to edit Master text styles</a:t>
            </a:r>
          </a:p>
        </p:txBody>
      </p:sp>
      <p:sp>
        <p:nvSpPr>
          <p:cNvPr id="4" name="Content Placeholder 3"/>
          <p:cNvSpPr>
            <a:spLocks noGrp="1"/>
          </p:cNvSpPr>
          <p:nvPr>
            <p:ph sz="half" idx="2"/>
          </p:nvPr>
        </p:nvSpPr>
        <p:spPr>
          <a:xfrm>
            <a:off x="640080" y="3044826"/>
            <a:ext cx="5656263" cy="5531803"/>
          </a:xfrm>
        </p:spPr>
        <p:txBody>
          <a:bodyPr/>
          <a:lstStyle>
            <a:lvl1pPr>
              <a:defRPr sz="2851"/>
            </a:lvl1pPr>
            <a:lvl2pPr>
              <a:defRPr sz="2376"/>
            </a:lvl2pPr>
            <a:lvl3pPr>
              <a:defRPr sz="2138"/>
            </a:lvl3pPr>
            <a:lvl4pPr>
              <a:defRPr sz="1901"/>
            </a:lvl4pPr>
            <a:lvl5pPr>
              <a:defRPr sz="1901"/>
            </a:lvl5pPr>
            <a:lvl6pPr>
              <a:defRPr sz="1901"/>
            </a:lvl6pPr>
            <a:lvl7pPr>
              <a:defRPr sz="1901"/>
            </a:lvl7pPr>
            <a:lvl8pPr>
              <a:defRPr sz="1901"/>
            </a:lvl8pPr>
            <a:lvl9pPr>
              <a:defRPr sz="19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03036" y="2149159"/>
            <a:ext cx="5658485" cy="895667"/>
          </a:xfrm>
        </p:spPr>
        <p:txBody>
          <a:bodyPr anchor="b"/>
          <a:lstStyle>
            <a:lvl1pPr marL="0" indent="0">
              <a:buNone/>
              <a:defRPr sz="2851" b="1"/>
            </a:lvl1pPr>
            <a:lvl2pPr marL="543108" indent="0">
              <a:buNone/>
              <a:defRPr sz="2376" b="1"/>
            </a:lvl2pPr>
            <a:lvl3pPr marL="1086216" indent="0">
              <a:buNone/>
              <a:defRPr sz="2138" b="1"/>
            </a:lvl3pPr>
            <a:lvl4pPr marL="1629324" indent="0">
              <a:buNone/>
              <a:defRPr sz="1901" b="1"/>
            </a:lvl4pPr>
            <a:lvl5pPr marL="2172432" indent="0">
              <a:buNone/>
              <a:defRPr sz="1901" b="1"/>
            </a:lvl5pPr>
            <a:lvl6pPr marL="2715539" indent="0">
              <a:buNone/>
              <a:defRPr sz="1901" b="1"/>
            </a:lvl6pPr>
            <a:lvl7pPr marL="3258647" indent="0">
              <a:buNone/>
              <a:defRPr sz="1901" b="1"/>
            </a:lvl7pPr>
            <a:lvl8pPr marL="3801755" indent="0">
              <a:buNone/>
              <a:defRPr sz="1901" b="1"/>
            </a:lvl8pPr>
            <a:lvl9pPr marL="4344863" indent="0">
              <a:buNone/>
              <a:defRPr sz="1901" b="1"/>
            </a:lvl9pPr>
          </a:lstStyle>
          <a:p>
            <a:pPr lvl="0"/>
            <a:r>
              <a:rPr lang="en-US"/>
              <a:t>Click to edit Master text styles</a:t>
            </a:r>
          </a:p>
        </p:txBody>
      </p:sp>
      <p:sp>
        <p:nvSpPr>
          <p:cNvPr id="6" name="Content Placeholder 5"/>
          <p:cNvSpPr>
            <a:spLocks noGrp="1"/>
          </p:cNvSpPr>
          <p:nvPr>
            <p:ph sz="quarter" idx="4"/>
          </p:nvPr>
        </p:nvSpPr>
        <p:spPr>
          <a:xfrm>
            <a:off x="6503036" y="3044826"/>
            <a:ext cx="5658485" cy="5531803"/>
          </a:xfrm>
        </p:spPr>
        <p:txBody>
          <a:bodyPr/>
          <a:lstStyle>
            <a:lvl1pPr>
              <a:defRPr sz="2851"/>
            </a:lvl1pPr>
            <a:lvl2pPr>
              <a:defRPr sz="2376"/>
            </a:lvl2pPr>
            <a:lvl3pPr>
              <a:defRPr sz="2138"/>
            </a:lvl3pPr>
            <a:lvl4pPr>
              <a:defRPr sz="1901"/>
            </a:lvl4pPr>
            <a:lvl5pPr>
              <a:defRPr sz="1901"/>
            </a:lvl5pPr>
            <a:lvl6pPr>
              <a:defRPr sz="1901"/>
            </a:lvl6pPr>
            <a:lvl7pPr>
              <a:defRPr sz="1901"/>
            </a:lvl7pPr>
            <a:lvl8pPr>
              <a:defRPr sz="1901"/>
            </a:lvl8pPr>
            <a:lvl9pPr>
              <a:defRPr sz="19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13AF6959-FDBE-41D3-A02E-2C2AC3141C76}" type="slidenum">
              <a:rPr lang="en-US" altLang="en-US"/>
              <a:pPr/>
              <a:t>‹#›</a:t>
            </a:fld>
            <a:endParaRPr lang="en-US" altLang="en-US" dirty="0"/>
          </a:p>
        </p:txBody>
      </p:sp>
    </p:spTree>
    <p:extLst>
      <p:ext uri="{BB962C8B-B14F-4D97-AF65-F5344CB8AC3E}">
        <p14:creationId xmlns:p14="http://schemas.microsoft.com/office/powerpoint/2010/main" val="5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fld id="{DB38654B-4FCC-42E3-B83F-81A2AB8A738B}" type="slidenum">
              <a:rPr lang="en-US" altLang="en-US"/>
              <a:pPr/>
              <a:t>‹#›</a:t>
            </a:fld>
            <a:endParaRPr lang="en-US" altLang="en-US" dirty="0"/>
          </a:p>
        </p:txBody>
      </p:sp>
    </p:spTree>
    <p:extLst>
      <p:ext uri="{BB962C8B-B14F-4D97-AF65-F5344CB8AC3E}">
        <p14:creationId xmlns:p14="http://schemas.microsoft.com/office/powerpoint/2010/main" val="256885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BFC4AF3D-F7AC-4CAF-8CD6-EDBC9937D2FA}" type="slidenum">
              <a:rPr lang="en-US" altLang="en-US"/>
              <a:pPr/>
              <a:t>‹#›</a:t>
            </a:fld>
            <a:endParaRPr lang="en-US" altLang="en-US" dirty="0"/>
          </a:p>
        </p:txBody>
      </p:sp>
    </p:spTree>
    <p:extLst>
      <p:ext uri="{BB962C8B-B14F-4D97-AF65-F5344CB8AC3E}">
        <p14:creationId xmlns:p14="http://schemas.microsoft.com/office/powerpoint/2010/main" val="178975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6889" y="6800852"/>
            <a:ext cx="9267825" cy="178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60120" y="2560321"/>
            <a:ext cx="10881360" cy="4396104"/>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320040" y="320040"/>
            <a:ext cx="9067800" cy="1600200"/>
          </a:xfrm>
        </p:spPr>
        <p:txBody>
          <a:bodyPr anchor="ctr"/>
          <a:lstStyle>
            <a:lvl1pPr marL="0" indent="0" algn="l">
              <a:buNone/>
              <a:defRPr>
                <a:solidFill>
                  <a:schemeClr val="tx1">
                    <a:tint val="75000"/>
                  </a:schemeClr>
                </a:solidFill>
              </a:defRPr>
            </a:lvl1pPr>
            <a:lvl2pPr marL="543108" indent="0" algn="ctr">
              <a:buNone/>
              <a:defRPr>
                <a:solidFill>
                  <a:schemeClr val="tx1">
                    <a:tint val="75000"/>
                  </a:schemeClr>
                </a:solidFill>
              </a:defRPr>
            </a:lvl2pPr>
            <a:lvl3pPr marL="1086216" indent="0" algn="ctr">
              <a:buNone/>
              <a:defRPr>
                <a:solidFill>
                  <a:schemeClr val="tx1">
                    <a:tint val="75000"/>
                  </a:schemeClr>
                </a:solidFill>
              </a:defRPr>
            </a:lvl3pPr>
            <a:lvl4pPr marL="1629324" indent="0" algn="ctr">
              <a:buNone/>
              <a:defRPr>
                <a:solidFill>
                  <a:schemeClr val="tx1">
                    <a:tint val="75000"/>
                  </a:schemeClr>
                </a:solidFill>
              </a:defRPr>
            </a:lvl4pPr>
            <a:lvl5pPr marL="2172432" indent="0" algn="ctr">
              <a:buNone/>
              <a:defRPr>
                <a:solidFill>
                  <a:schemeClr val="tx1">
                    <a:tint val="75000"/>
                  </a:schemeClr>
                </a:solidFill>
              </a:defRPr>
            </a:lvl5pPr>
            <a:lvl6pPr marL="2715539" indent="0" algn="ctr">
              <a:buNone/>
              <a:defRPr>
                <a:solidFill>
                  <a:schemeClr val="tx1">
                    <a:tint val="75000"/>
                  </a:schemeClr>
                </a:solidFill>
              </a:defRPr>
            </a:lvl6pPr>
            <a:lvl7pPr marL="3258647" indent="0" algn="ctr">
              <a:buNone/>
              <a:defRPr>
                <a:solidFill>
                  <a:schemeClr val="tx1">
                    <a:tint val="75000"/>
                  </a:schemeClr>
                </a:solidFill>
              </a:defRPr>
            </a:lvl7pPr>
            <a:lvl8pPr marL="3801755" indent="0" algn="ctr">
              <a:buNone/>
              <a:defRPr>
                <a:solidFill>
                  <a:schemeClr val="tx1">
                    <a:tint val="75000"/>
                  </a:schemeClr>
                </a:solidFill>
              </a:defRPr>
            </a:lvl8pPr>
            <a:lvl9pPr marL="4344863" indent="0" algn="ctr">
              <a:buNone/>
              <a:defRPr>
                <a:solidFill>
                  <a:schemeClr val="tx1">
                    <a:tint val="75000"/>
                  </a:schemeClr>
                </a:solidFill>
              </a:defRPr>
            </a:lvl9pPr>
          </a:lstStyle>
          <a:p>
            <a:r>
              <a:rPr lang="en-US"/>
              <a:t>Click to edit Master subtitle style</a:t>
            </a:r>
            <a:endParaRPr lang="en-US" dirty="0"/>
          </a:p>
        </p:txBody>
      </p:sp>
      <p:sp>
        <p:nvSpPr>
          <p:cNvPr id="7" name="Slide Number Placeholder 5"/>
          <p:cNvSpPr>
            <a:spLocks noGrp="1"/>
          </p:cNvSpPr>
          <p:nvPr>
            <p:ph type="sldNum" sz="quarter" idx="12"/>
          </p:nvPr>
        </p:nvSpPr>
        <p:spPr/>
        <p:txBody>
          <a:bodyPr/>
          <a:lstStyle>
            <a:lvl1pPr>
              <a:defRPr/>
            </a:lvl1pPr>
          </a:lstStyle>
          <a:p>
            <a:fld id="{2E7FC09B-BF19-4A90-A574-EDD9D93A7937}" type="slidenum">
              <a:rPr lang="en-US" altLang="en-US"/>
              <a:pPr/>
              <a:t>‹#›</a:t>
            </a:fld>
            <a:endParaRPr lang="en-US" altLang="en-US" dirty="0"/>
          </a:p>
        </p:txBody>
      </p:sp>
    </p:spTree>
    <p:extLst>
      <p:ext uri="{BB962C8B-B14F-4D97-AF65-F5344CB8AC3E}">
        <p14:creationId xmlns:p14="http://schemas.microsoft.com/office/powerpoint/2010/main" val="411647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663"/>
            </a:lvl1pPr>
          </a:lstStyle>
          <a:p>
            <a:fld id="{8EE2D198-605E-43F0-AD94-37E74790E13B}" type="slidenum">
              <a:rPr lang="en-US" altLang="en-US"/>
              <a:pPr/>
              <a:t>‹#›</a:t>
            </a:fld>
            <a:endParaRPr lang="en-US" altLang="en-US" dirty="0"/>
          </a:p>
        </p:txBody>
      </p:sp>
      <p:sp>
        <p:nvSpPr>
          <p:cNvPr id="8" name="Rectangle 7"/>
          <p:cNvSpPr/>
          <p:nvPr userDrawn="1"/>
        </p:nvSpPr>
        <p:spPr>
          <a:xfrm>
            <a:off x="3200400" y="4385103"/>
            <a:ext cx="6400800" cy="718915"/>
          </a:xfrm>
          <a:prstGeom prst="rect">
            <a:avLst/>
          </a:prstGeom>
        </p:spPr>
        <p:txBody>
          <a:bodyPr>
            <a:spAutoFit/>
          </a:bodyPr>
          <a:lstStyle/>
          <a:p>
            <a:pPr>
              <a:defRPr/>
            </a:pPr>
            <a:r>
              <a:rPr lang="en-US" sz="2036" dirty="0">
                <a:solidFill>
                  <a:srgbClr val="FFFFFF"/>
                </a:solidFill>
                <a:latin typeface="Arial" charset="0"/>
                <a:ea typeface="ＭＳ Ｐゴシック" pitchFamily="1" charset="-128"/>
              </a:rPr>
              <a:t>Pre-Decisional Deliberative Matter – For Official Use Only Within DoD</a:t>
            </a:r>
          </a:p>
        </p:txBody>
      </p:sp>
    </p:spTree>
    <p:extLst>
      <p:ext uri="{BB962C8B-B14F-4D97-AF65-F5344CB8AC3E}">
        <p14:creationId xmlns:p14="http://schemas.microsoft.com/office/powerpoint/2010/main" val="388778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2240281"/>
            <a:ext cx="5654040" cy="6336348"/>
          </a:xfrm>
        </p:spPr>
        <p:txBody>
          <a:bodyPr/>
          <a:lstStyle>
            <a:lvl1pPr>
              <a:defRPr sz="2851"/>
            </a:lvl1pPr>
            <a:lvl2pPr>
              <a:defRPr sz="2851"/>
            </a:lvl2pPr>
            <a:lvl3pPr>
              <a:defRPr sz="2376"/>
            </a:lvl3pPr>
            <a:lvl4pPr>
              <a:defRPr sz="2138"/>
            </a:lvl4pPr>
            <a:lvl5pPr>
              <a:defRPr sz="2138"/>
            </a:lvl5pPr>
            <a:lvl6pPr>
              <a:defRPr sz="2138"/>
            </a:lvl6pPr>
            <a:lvl7pPr>
              <a:defRPr sz="2138"/>
            </a:lvl7pPr>
            <a:lvl8pPr>
              <a:defRPr sz="2138"/>
            </a:lvl8pPr>
            <a:lvl9pPr>
              <a:defRPr sz="21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07480" y="2240281"/>
            <a:ext cx="5654040" cy="6336348"/>
          </a:xfrm>
        </p:spPr>
        <p:txBody>
          <a:bodyPr/>
          <a:lstStyle>
            <a:lvl1pPr>
              <a:defRPr sz="2851"/>
            </a:lvl1pPr>
            <a:lvl2pPr>
              <a:defRPr sz="2851"/>
            </a:lvl2pPr>
            <a:lvl3pPr>
              <a:defRPr sz="2376"/>
            </a:lvl3pPr>
            <a:lvl4pPr>
              <a:defRPr sz="2138"/>
            </a:lvl4pPr>
            <a:lvl5pPr>
              <a:defRPr sz="2138"/>
            </a:lvl5pPr>
            <a:lvl6pPr>
              <a:defRPr sz="2138"/>
            </a:lvl6pPr>
            <a:lvl7pPr>
              <a:defRPr sz="2138"/>
            </a:lvl7pPr>
            <a:lvl8pPr>
              <a:defRPr sz="2138"/>
            </a:lvl8pPr>
            <a:lvl9pPr>
              <a:defRPr sz="21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7A4F08C4-F585-4F6E-8534-A766E3CC0386}" type="slidenum">
              <a:rPr lang="en-US" altLang="en-US"/>
              <a:pPr/>
              <a:t>‹#›</a:t>
            </a:fld>
            <a:endParaRPr lang="en-US" altLang="en-US" dirty="0"/>
          </a:p>
        </p:txBody>
      </p:sp>
    </p:spTree>
    <p:extLst>
      <p:ext uri="{BB962C8B-B14F-4D97-AF65-F5344CB8AC3E}">
        <p14:creationId xmlns:p14="http://schemas.microsoft.com/office/powerpoint/2010/main" val="309163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0040" y="384493"/>
            <a:ext cx="949452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40080" y="2335848"/>
            <a:ext cx="11521440" cy="62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0668000" y="8898892"/>
            <a:ext cx="1493520" cy="511175"/>
          </a:xfrm>
          <a:prstGeom prst="rect">
            <a:avLst/>
          </a:prstGeom>
        </p:spPr>
        <p:txBody>
          <a:bodyPr vert="horz" wrap="square" lIns="91440" tIns="45720" rIns="91440" bIns="45720" numCol="1" anchor="ctr" anchorCtr="0" compatLnSpc="1">
            <a:prstTxWarp prst="textNoShape">
              <a:avLst/>
            </a:prstTxWarp>
          </a:bodyPr>
          <a:lstStyle>
            <a:lvl1pPr algn="r">
              <a:defRPr sz="1901" b="1">
                <a:solidFill>
                  <a:srgbClr val="898989"/>
                </a:solidFill>
              </a:defRPr>
            </a:lvl1pPr>
          </a:lstStyle>
          <a:p>
            <a:pPr defTabSz="1086216" fontAlgn="base">
              <a:spcBef>
                <a:spcPct val="0"/>
              </a:spcBef>
              <a:spcAft>
                <a:spcPct val="0"/>
              </a:spcAft>
            </a:pPr>
            <a:fld id="{CD734D38-6279-45D7-95A0-B157E0748EFA}" type="slidenum">
              <a:rPr lang="en-US" altLang="en-US" smtClean="0">
                <a:cs typeface="Arial" panose="020B0604020202020204" pitchFamily="34" charset="0"/>
              </a:rPr>
              <a:pPr defTabSz="1086216" fontAlgn="base">
                <a:spcBef>
                  <a:spcPct val="0"/>
                </a:spcBef>
                <a:spcAft>
                  <a:spcPct val="0"/>
                </a:spcAft>
              </a:pPr>
              <a:t>‹#›</a:t>
            </a:fld>
            <a:endParaRPr lang="en-US" altLang="en-US" dirty="0">
              <a:cs typeface="Arial" panose="020B0604020202020204" pitchFamily="34" charset="0"/>
            </a:endParaRPr>
          </a:p>
        </p:txBody>
      </p:sp>
      <p:pic>
        <p:nvPicPr>
          <p:cNvPr id="1033" name="Picture 4"/>
          <p:cNvPicPr>
            <a:picLocks noChangeAspect="1" noChangeArrowheads="1"/>
          </p:cNvPicPr>
          <p:nvPr/>
        </p:nvPicPr>
        <p:blipFill>
          <a:blip r:embed="rId8"/>
          <a:stretch>
            <a:fillRect/>
          </a:stretch>
        </p:blipFill>
        <p:spPr bwMode="auto">
          <a:xfrm>
            <a:off x="10207934" y="366350"/>
            <a:ext cx="2333625" cy="9645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749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dt="0"/>
  <p:txStyles>
    <p:titleStyle>
      <a:lvl1pPr algn="l" rtl="0" fontAlgn="base">
        <a:spcBef>
          <a:spcPct val="0"/>
        </a:spcBef>
        <a:spcAft>
          <a:spcPct val="0"/>
        </a:spcAft>
        <a:defRPr sz="3801" b="1" kern="1200">
          <a:solidFill>
            <a:schemeClr val="tx1"/>
          </a:solidFill>
          <a:latin typeface="+mj-lt"/>
          <a:ea typeface="+mj-ea"/>
          <a:cs typeface="+mj-cs"/>
        </a:defRPr>
      </a:lvl1pPr>
      <a:lvl2pPr algn="l" rtl="0" fontAlgn="base">
        <a:spcBef>
          <a:spcPct val="0"/>
        </a:spcBef>
        <a:spcAft>
          <a:spcPct val="0"/>
        </a:spcAft>
        <a:defRPr sz="3801" b="1">
          <a:solidFill>
            <a:schemeClr val="tx1"/>
          </a:solidFill>
          <a:latin typeface="Calibri" pitchFamily="34" charset="0"/>
        </a:defRPr>
      </a:lvl2pPr>
      <a:lvl3pPr algn="l" rtl="0" fontAlgn="base">
        <a:spcBef>
          <a:spcPct val="0"/>
        </a:spcBef>
        <a:spcAft>
          <a:spcPct val="0"/>
        </a:spcAft>
        <a:defRPr sz="3801" b="1">
          <a:solidFill>
            <a:schemeClr val="tx1"/>
          </a:solidFill>
          <a:latin typeface="Calibri" pitchFamily="34" charset="0"/>
        </a:defRPr>
      </a:lvl3pPr>
      <a:lvl4pPr algn="l" rtl="0" fontAlgn="base">
        <a:spcBef>
          <a:spcPct val="0"/>
        </a:spcBef>
        <a:spcAft>
          <a:spcPct val="0"/>
        </a:spcAft>
        <a:defRPr sz="3801" b="1">
          <a:solidFill>
            <a:schemeClr val="tx1"/>
          </a:solidFill>
          <a:latin typeface="Calibri" pitchFamily="34" charset="0"/>
        </a:defRPr>
      </a:lvl4pPr>
      <a:lvl5pPr algn="l" rtl="0" fontAlgn="base">
        <a:spcBef>
          <a:spcPct val="0"/>
        </a:spcBef>
        <a:spcAft>
          <a:spcPct val="0"/>
        </a:spcAft>
        <a:defRPr sz="3801" b="1">
          <a:solidFill>
            <a:schemeClr val="tx1"/>
          </a:solidFill>
          <a:latin typeface="Calibri" pitchFamily="34" charset="0"/>
        </a:defRPr>
      </a:lvl5pPr>
      <a:lvl6pPr marL="543108" algn="l" rtl="0" eaLnBrk="1" fontAlgn="base" hangingPunct="1">
        <a:spcBef>
          <a:spcPct val="0"/>
        </a:spcBef>
        <a:spcAft>
          <a:spcPct val="0"/>
        </a:spcAft>
        <a:defRPr sz="3801" b="1">
          <a:solidFill>
            <a:schemeClr val="tx1"/>
          </a:solidFill>
          <a:latin typeface="Calibri" pitchFamily="34" charset="0"/>
        </a:defRPr>
      </a:lvl6pPr>
      <a:lvl7pPr marL="1086216" algn="l" rtl="0" eaLnBrk="1" fontAlgn="base" hangingPunct="1">
        <a:spcBef>
          <a:spcPct val="0"/>
        </a:spcBef>
        <a:spcAft>
          <a:spcPct val="0"/>
        </a:spcAft>
        <a:defRPr sz="3801" b="1">
          <a:solidFill>
            <a:schemeClr val="tx1"/>
          </a:solidFill>
          <a:latin typeface="Calibri" pitchFamily="34" charset="0"/>
        </a:defRPr>
      </a:lvl7pPr>
      <a:lvl8pPr marL="1629324" algn="l" rtl="0" eaLnBrk="1" fontAlgn="base" hangingPunct="1">
        <a:spcBef>
          <a:spcPct val="0"/>
        </a:spcBef>
        <a:spcAft>
          <a:spcPct val="0"/>
        </a:spcAft>
        <a:defRPr sz="3801" b="1">
          <a:solidFill>
            <a:schemeClr val="tx1"/>
          </a:solidFill>
          <a:latin typeface="Calibri" pitchFamily="34" charset="0"/>
        </a:defRPr>
      </a:lvl8pPr>
      <a:lvl9pPr marL="2172432" algn="l" rtl="0" eaLnBrk="1" fontAlgn="base" hangingPunct="1">
        <a:spcBef>
          <a:spcPct val="0"/>
        </a:spcBef>
        <a:spcAft>
          <a:spcPct val="0"/>
        </a:spcAft>
        <a:defRPr sz="3801" b="1">
          <a:solidFill>
            <a:schemeClr val="tx1"/>
          </a:solidFill>
          <a:latin typeface="Calibri" pitchFamily="34" charset="0"/>
        </a:defRPr>
      </a:lvl9pPr>
    </p:titleStyle>
    <p:bodyStyle>
      <a:lvl1pPr marL="407331" indent="-407331" algn="l" rtl="0" fontAlgn="base">
        <a:spcBef>
          <a:spcPct val="20000"/>
        </a:spcBef>
        <a:spcAft>
          <a:spcPct val="0"/>
        </a:spcAft>
        <a:buFont typeface="Lucida Sans Unicode" panose="020B0602030504020204" pitchFamily="34" charset="0"/>
        <a:buChar char="∎"/>
        <a:defRPr sz="3326" kern="1200">
          <a:solidFill>
            <a:schemeClr val="tx1"/>
          </a:solidFill>
          <a:latin typeface="+mn-lt"/>
          <a:ea typeface="+mn-ea"/>
          <a:cs typeface="+mn-cs"/>
        </a:defRPr>
      </a:lvl1pPr>
      <a:lvl2pPr marL="882550" indent="-339442" algn="l" rtl="0" fontAlgn="base">
        <a:spcBef>
          <a:spcPct val="20000"/>
        </a:spcBef>
        <a:spcAft>
          <a:spcPct val="0"/>
        </a:spcAft>
        <a:buFont typeface="Wingdings" panose="05000000000000000000" pitchFamily="2" charset="2"/>
        <a:buChar char="q"/>
        <a:defRPr sz="2851" kern="1200">
          <a:solidFill>
            <a:schemeClr val="tx1"/>
          </a:solidFill>
          <a:latin typeface="+mn-lt"/>
          <a:ea typeface="+mn-ea"/>
          <a:cs typeface="+mn-cs"/>
        </a:defRPr>
      </a:lvl2pPr>
      <a:lvl3pPr marL="1357770" indent="-271554" algn="l" rtl="0" fontAlgn="base">
        <a:spcBef>
          <a:spcPct val="20000"/>
        </a:spcBef>
        <a:spcAft>
          <a:spcPct val="0"/>
        </a:spcAft>
        <a:buFont typeface="Wingdings" panose="05000000000000000000" pitchFamily="2" charset="2"/>
        <a:buChar char="§"/>
        <a:defRPr sz="2613" kern="1200">
          <a:solidFill>
            <a:schemeClr val="tx1"/>
          </a:solidFill>
          <a:latin typeface="+mn-lt"/>
          <a:ea typeface="+mn-ea"/>
          <a:cs typeface="+mn-cs"/>
        </a:defRPr>
      </a:lvl3pPr>
      <a:lvl4pPr marL="1900878" indent="-271554" algn="l" rtl="0" fontAlgn="base">
        <a:spcBef>
          <a:spcPct val="20000"/>
        </a:spcBef>
        <a:spcAft>
          <a:spcPct val="0"/>
        </a:spcAft>
        <a:buFont typeface="Lucida Sans Unicode" panose="020B0602030504020204" pitchFamily="34" charset="0"/>
        <a:buChar char="▻"/>
        <a:defRPr sz="2376" kern="1200">
          <a:solidFill>
            <a:schemeClr val="tx1"/>
          </a:solidFill>
          <a:latin typeface="+mn-lt"/>
          <a:ea typeface="+mn-ea"/>
          <a:cs typeface="+mn-cs"/>
        </a:defRPr>
      </a:lvl4pPr>
      <a:lvl5pPr marL="2443985" indent="-271554" algn="l" rtl="0" fontAlgn="base">
        <a:spcBef>
          <a:spcPct val="20000"/>
        </a:spcBef>
        <a:spcAft>
          <a:spcPct val="0"/>
        </a:spcAft>
        <a:buFont typeface="Lucida Sans Unicode" panose="020B0602030504020204" pitchFamily="34" charset="0"/>
        <a:buChar char="▹"/>
        <a:defRPr sz="2376" kern="1200">
          <a:solidFill>
            <a:schemeClr val="tx1"/>
          </a:solidFill>
          <a:latin typeface="+mn-lt"/>
          <a:ea typeface="+mn-ea"/>
          <a:cs typeface="+mn-cs"/>
        </a:defRPr>
      </a:lvl5pPr>
      <a:lvl6pPr marL="2987093"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6pPr>
      <a:lvl7pPr marL="3530201"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7pPr>
      <a:lvl8pPr marL="4073309"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8pPr>
      <a:lvl9pPr marL="4616417"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9pPr>
    </p:bodyStyle>
    <p:otherStyle>
      <a:defPPr>
        <a:defRPr lang="en-US"/>
      </a:defPPr>
      <a:lvl1pPr marL="0" algn="l" defTabSz="1086216" rtl="0" eaLnBrk="1" latinLnBrk="0" hangingPunct="1">
        <a:defRPr sz="2138" kern="1200">
          <a:solidFill>
            <a:schemeClr val="tx1"/>
          </a:solidFill>
          <a:latin typeface="+mn-lt"/>
          <a:ea typeface="+mn-ea"/>
          <a:cs typeface="+mn-cs"/>
        </a:defRPr>
      </a:lvl1pPr>
      <a:lvl2pPr marL="543108" algn="l" defTabSz="1086216" rtl="0" eaLnBrk="1" latinLnBrk="0" hangingPunct="1">
        <a:defRPr sz="2138" kern="1200">
          <a:solidFill>
            <a:schemeClr val="tx1"/>
          </a:solidFill>
          <a:latin typeface="+mn-lt"/>
          <a:ea typeface="+mn-ea"/>
          <a:cs typeface="+mn-cs"/>
        </a:defRPr>
      </a:lvl2pPr>
      <a:lvl3pPr marL="1086216" algn="l" defTabSz="1086216" rtl="0" eaLnBrk="1" latinLnBrk="0" hangingPunct="1">
        <a:defRPr sz="2138" kern="1200">
          <a:solidFill>
            <a:schemeClr val="tx1"/>
          </a:solidFill>
          <a:latin typeface="+mn-lt"/>
          <a:ea typeface="+mn-ea"/>
          <a:cs typeface="+mn-cs"/>
        </a:defRPr>
      </a:lvl3pPr>
      <a:lvl4pPr marL="1629324" algn="l" defTabSz="1086216" rtl="0" eaLnBrk="1" latinLnBrk="0" hangingPunct="1">
        <a:defRPr sz="2138" kern="1200">
          <a:solidFill>
            <a:schemeClr val="tx1"/>
          </a:solidFill>
          <a:latin typeface="+mn-lt"/>
          <a:ea typeface="+mn-ea"/>
          <a:cs typeface="+mn-cs"/>
        </a:defRPr>
      </a:lvl4pPr>
      <a:lvl5pPr marL="2172432" algn="l" defTabSz="1086216" rtl="0" eaLnBrk="1" latinLnBrk="0" hangingPunct="1">
        <a:defRPr sz="2138" kern="1200">
          <a:solidFill>
            <a:schemeClr val="tx1"/>
          </a:solidFill>
          <a:latin typeface="+mn-lt"/>
          <a:ea typeface="+mn-ea"/>
          <a:cs typeface="+mn-cs"/>
        </a:defRPr>
      </a:lvl5pPr>
      <a:lvl6pPr marL="2715539" algn="l" defTabSz="1086216" rtl="0" eaLnBrk="1" latinLnBrk="0" hangingPunct="1">
        <a:defRPr sz="2138" kern="1200">
          <a:solidFill>
            <a:schemeClr val="tx1"/>
          </a:solidFill>
          <a:latin typeface="+mn-lt"/>
          <a:ea typeface="+mn-ea"/>
          <a:cs typeface="+mn-cs"/>
        </a:defRPr>
      </a:lvl6pPr>
      <a:lvl7pPr marL="3258647" algn="l" defTabSz="1086216" rtl="0" eaLnBrk="1" latinLnBrk="0" hangingPunct="1">
        <a:defRPr sz="2138" kern="1200">
          <a:solidFill>
            <a:schemeClr val="tx1"/>
          </a:solidFill>
          <a:latin typeface="+mn-lt"/>
          <a:ea typeface="+mn-ea"/>
          <a:cs typeface="+mn-cs"/>
        </a:defRPr>
      </a:lvl7pPr>
      <a:lvl8pPr marL="3801755" algn="l" defTabSz="1086216" rtl="0" eaLnBrk="1" latinLnBrk="0" hangingPunct="1">
        <a:defRPr sz="2138" kern="1200">
          <a:solidFill>
            <a:schemeClr val="tx1"/>
          </a:solidFill>
          <a:latin typeface="+mn-lt"/>
          <a:ea typeface="+mn-ea"/>
          <a:cs typeface="+mn-cs"/>
        </a:defRPr>
      </a:lvl8pPr>
      <a:lvl9pPr marL="4344863" algn="l" defTabSz="1086216" rtl="0" eaLnBrk="1" latinLnBrk="0" hangingPunct="1">
        <a:defRPr sz="213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0040" y="384493"/>
            <a:ext cx="949452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40080" y="2335848"/>
            <a:ext cx="11521440" cy="62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0668000" y="8898892"/>
            <a:ext cx="1493520" cy="511175"/>
          </a:xfrm>
          <a:prstGeom prst="rect">
            <a:avLst/>
          </a:prstGeom>
        </p:spPr>
        <p:txBody>
          <a:bodyPr vert="horz" wrap="square" lIns="91440" tIns="45720" rIns="91440" bIns="45720" numCol="1" anchor="ctr" anchorCtr="0" compatLnSpc="1">
            <a:prstTxWarp prst="textNoShape">
              <a:avLst/>
            </a:prstTxWarp>
          </a:bodyPr>
          <a:lstStyle>
            <a:lvl1pPr algn="r">
              <a:defRPr sz="1901" b="1">
                <a:solidFill>
                  <a:srgbClr val="898989"/>
                </a:solidFill>
              </a:defRPr>
            </a:lvl1pPr>
          </a:lstStyle>
          <a:p>
            <a:pPr defTabSz="1086216" fontAlgn="base">
              <a:spcBef>
                <a:spcPct val="0"/>
              </a:spcBef>
              <a:spcAft>
                <a:spcPct val="0"/>
              </a:spcAft>
            </a:pPr>
            <a:fld id="{CD734D38-6279-45D7-95A0-B157E0748EFA}" type="slidenum">
              <a:rPr lang="en-US" altLang="en-US" smtClean="0">
                <a:cs typeface="Arial" panose="020B0604020202020204" pitchFamily="34" charset="0"/>
              </a:rPr>
              <a:pPr defTabSz="1086216" fontAlgn="base">
                <a:spcBef>
                  <a:spcPct val="0"/>
                </a:spcBef>
                <a:spcAft>
                  <a:spcPct val="0"/>
                </a:spcAft>
              </a:pPr>
              <a:t>‹#›</a:t>
            </a:fld>
            <a:endParaRPr lang="en-US" altLang="en-US" dirty="0">
              <a:cs typeface="Arial" panose="020B0604020202020204" pitchFamily="34" charset="0"/>
            </a:endParaRPr>
          </a:p>
        </p:txBody>
      </p:sp>
      <p:pic>
        <p:nvPicPr>
          <p:cNvPr id="1033" name="Picture 4"/>
          <p:cNvPicPr>
            <a:picLocks noChangeAspect="1" noChangeArrowheads="1"/>
          </p:cNvPicPr>
          <p:nvPr/>
        </p:nvPicPr>
        <p:blipFill>
          <a:blip r:embed="rId8"/>
          <a:stretch>
            <a:fillRect/>
          </a:stretch>
        </p:blipFill>
        <p:spPr bwMode="auto">
          <a:xfrm>
            <a:off x="10099647" y="366341"/>
            <a:ext cx="2333625" cy="9645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92659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l" rtl="0" fontAlgn="base">
        <a:spcBef>
          <a:spcPct val="0"/>
        </a:spcBef>
        <a:spcAft>
          <a:spcPct val="0"/>
        </a:spcAft>
        <a:defRPr sz="3801" b="1" kern="1200">
          <a:solidFill>
            <a:schemeClr val="tx1"/>
          </a:solidFill>
          <a:latin typeface="+mj-lt"/>
          <a:ea typeface="+mj-ea"/>
          <a:cs typeface="+mj-cs"/>
        </a:defRPr>
      </a:lvl1pPr>
      <a:lvl2pPr algn="l" rtl="0" fontAlgn="base">
        <a:spcBef>
          <a:spcPct val="0"/>
        </a:spcBef>
        <a:spcAft>
          <a:spcPct val="0"/>
        </a:spcAft>
        <a:defRPr sz="3801" b="1">
          <a:solidFill>
            <a:schemeClr val="tx1"/>
          </a:solidFill>
          <a:latin typeface="Calibri" pitchFamily="34" charset="0"/>
        </a:defRPr>
      </a:lvl2pPr>
      <a:lvl3pPr algn="l" rtl="0" fontAlgn="base">
        <a:spcBef>
          <a:spcPct val="0"/>
        </a:spcBef>
        <a:spcAft>
          <a:spcPct val="0"/>
        </a:spcAft>
        <a:defRPr sz="3801" b="1">
          <a:solidFill>
            <a:schemeClr val="tx1"/>
          </a:solidFill>
          <a:latin typeface="Calibri" pitchFamily="34" charset="0"/>
        </a:defRPr>
      </a:lvl3pPr>
      <a:lvl4pPr algn="l" rtl="0" fontAlgn="base">
        <a:spcBef>
          <a:spcPct val="0"/>
        </a:spcBef>
        <a:spcAft>
          <a:spcPct val="0"/>
        </a:spcAft>
        <a:defRPr sz="3801" b="1">
          <a:solidFill>
            <a:schemeClr val="tx1"/>
          </a:solidFill>
          <a:latin typeface="Calibri" pitchFamily="34" charset="0"/>
        </a:defRPr>
      </a:lvl4pPr>
      <a:lvl5pPr algn="l" rtl="0" fontAlgn="base">
        <a:spcBef>
          <a:spcPct val="0"/>
        </a:spcBef>
        <a:spcAft>
          <a:spcPct val="0"/>
        </a:spcAft>
        <a:defRPr sz="3801" b="1">
          <a:solidFill>
            <a:schemeClr val="tx1"/>
          </a:solidFill>
          <a:latin typeface="Calibri" pitchFamily="34" charset="0"/>
        </a:defRPr>
      </a:lvl5pPr>
      <a:lvl6pPr marL="543108" algn="l" rtl="0" eaLnBrk="1" fontAlgn="base" hangingPunct="1">
        <a:spcBef>
          <a:spcPct val="0"/>
        </a:spcBef>
        <a:spcAft>
          <a:spcPct val="0"/>
        </a:spcAft>
        <a:defRPr sz="3801" b="1">
          <a:solidFill>
            <a:schemeClr val="tx1"/>
          </a:solidFill>
          <a:latin typeface="Calibri" pitchFamily="34" charset="0"/>
        </a:defRPr>
      </a:lvl6pPr>
      <a:lvl7pPr marL="1086216" algn="l" rtl="0" eaLnBrk="1" fontAlgn="base" hangingPunct="1">
        <a:spcBef>
          <a:spcPct val="0"/>
        </a:spcBef>
        <a:spcAft>
          <a:spcPct val="0"/>
        </a:spcAft>
        <a:defRPr sz="3801" b="1">
          <a:solidFill>
            <a:schemeClr val="tx1"/>
          </a:solidFill>
          <a:latin typeface="Calibri" pitchFamily="34" charset="0"/>
        </a:defRPr>
      </a:lvl7pPr>
      <a:lvl8pPr marL="1629324" algn="l" rtl="0" eaLnBrk="1" fontAlgn="base" hangingPunct="1">
        <a:spcBef>
          <a:spcPct val="0"/>
        </a:spcBef>
        <a:spcAft>
          <a:spcPct val="0"/>
        </a:spcAft>
        <a:defRPr sz="3801" b="1">
          <a:solidFill>
            <a:schemeClr val="tx1"/>
          </a:solidFill>
          <a:latin typeface="Calibri" pitchFamily="34" charset="0"/>
        </a:defRPr>
      </a:lvl8pPr>
      <a:lvl9pPr marL="2172432" algn="l" rtl="0" eaLnBrk="1" fontAlgn="base" hangingPunct="1">
        <a:spcBef>
          <a:spcPct val="0"/>
        </a:spcBef>
        <a:spcAft>
          <a:spcPct val="0"/>
        </a:spcAft>
        <a:defRPr sz="3801" b="1">
          <a:solidFill>
            <a:schemeClr val="tx1"/>
          </a:solidFill>
          <a:latin typeface="Calibri" pitchFamily="34" charset="0"/>
        </a:defRPr>
      </a:lvl9pPr>
    </p:titleStyle>
    <p:bodyStyle>
      <a:lvl1pPr marL="407331" indent="-407331" algn="l" rtl="0" fontAlgn="base">
        <a:spcBef>
          <a:spcPct val="20000"/>
        </a:spcBef>
        <a:spcAft>
          <a:spcPct val="0"/>
        </a:spcAft>
        <a:buFont typeface="Lucida Sans Unicode" panose="020B0602030504020204" pitchFamily="34" charset="0"/>
        <a:buChar char="∎"/>
        <a:defRPr sz="3326" kern="1200">
          <a:solidFill>
            <a:schemeClr val="tx1"/>
          </a:solidFill>
          <a:latin typeface="+mn-lt"/>
          <a:ea typeface="+mn-ea"/>
          <a:cs typeface="+mn-cs"/>
        </a:defRPr>
      </a:lvl1pPr>
      <a:lvl2pPr marL="882550" indent="-339442" algn="l" rtl="0" fontAlgn="base">
        <a:spcBef>
          <a:spcPct val="20000"/>
        </a:spcBef>
        <a:spcAft>
          <a:spcPct val="0"/>
        </a:spcAft>
        <a:buFont typeface="Wingdings" panose="05000000000000000000" pitchFamily="2" charset="2"/>
        <a:buChar char="q"/>
        <a:defRPr sz="2851" kern="1200">
          <a:solidFill>
            <a:schemeClr val="tx1"/>
          </a:solidFill>
          <a:latin typeface="+mn-lt"/>
          <a:ea typeface="+mn-ea"/>
          <a:cs typeface="+mn-cs"/>
        </a:defRPr>
      </a:lvl2pPr>
      <a:lvl3pPr marL="1357770" indent="-271554" algn="l" rtl="0" fontAlgn="base">
        <a:spcBef>
          <a:spcPct val="20000"/>
        </a:spcBef>
        <a:spcAft>
          <a:spcPct val="0"/>
        </a:spcAft>
        <a:buFont typeface="Wingdings" panose="05000000000000000000" pitchFamily="2" charset="2"/>
        <a:buChar char="§"/>
        <a:defRPr sz="2613" kern="1200">
          <a:solidFill>
            <a:schemeClr val="tx1"/>
          </a:solidFill>
          <a:latin typeface="+mn-lt"/>
          <a:ea typeface="+mn-ea"/>
          <a:cs typeface="+mn-cs"/>
        </a:defRPr>
      </a:lvl3pPr>
      <a:lvl4pPr marL="1900878" indent="-271554" algn="l" rtl="0" fontAlgn="base">
        <a:spcBef>
          <a:spcPct val="20000"/>
        </a:spcBef>
        <a:spcAft>
          <a:spcPct val="0"/>
        </a:spcAft>
        <a:buFont typeface="Lucida Sans Unicode" panose="020B0602030504020204" pitchFamily="34" charset="0"/>
        <a:buChar char="▻"/>
        <a:defRPr sz="2376" kern="1200">
          <a:solidFill>
            <a:schemeClr val="tx1"/>
          </a:solidFill>
          <a:latin typeface="+mn-lt"/>
          <a:ea typeface="+mn-ea"/>
          <a:cs typeface="+mn-cs"/>
        </a:defRPr>
      </a:lvl4pPr>
      <a:lvl5pPr marL="2443985" indent="-271554" algn="l" rtl="0" fontAlgn="base">
        <a:spcBef>
          <a:spcPct val="20000"/>
        </a:spcBef>
        <a:spcAft>
          <a:spcPct val="0"/>
        </a:spcAft>
        <a:buFont typeface="Lucida Sans Unicode" panose="020B0602030504020204" pitchFamily="34" charset="0"/>
        <a:buChar char="▹"/>
        <a:defRPr sz="2376" kern="1200">
          <a:solidFill>
            <a:schemeClr val="tx1"/>
          </a:solidFill>
          <a:latin typeface="+mn-lt"/>
          <a:ea typeface="+mn-ea"/>
          <a:cs typeface="+mn-cs"/>
        </a:defRPr>
      </a:lvl5pPr>
      <a:lvl6pPr marL="2987093"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6pPr>
      <a:lvl7pPr marL="3530201"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7pPr>
      <a:lvl8pPr marL="4073309"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8pPr>
      <a:lvl9pPr marL="4616417"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9pPr>
    </p:bodyStyle>
    <p:otherStyle>
      <a:defPPr>
        <a:defRPr lang="en-US"/>
      </a:defPPr>
      <a:lvl1pPr marL="0" algn="l" defTabSz="1086216" rtl="0" eaLnBrk="1" latinLnBrk="0" hangingPunct="1">
        <a:defRPr sz="2138" kern="1200">
          <a:solidFill>
            <a:schemeClr val="tx1"/>
          </a:solidFill>
          <a:latin typeface="+mn-lt"/>
          <a:ea typeface="+mn-ea"/>
          <a:cs typeface="+mn-cs"/>
        </a:defRPr>
      </a:lvl1pPr>
      <a:lvl2pPr marL="543108" algn="l" defTabSz="1086216" rtl="0" eaLnBrk="1" latinLnBrk="0" hangingPunct="1">
        <a:defRPr sz="2138" kern="1200">
          <a:solidFill>
            <a:schemeClr val="tx1"/>
          </a:solidFill>
          <a:latin typeface="+mn-lt"/>
          <a:ea typeface="+mn-ea"/>
          <a:cs typeface="+mn-cs"/>
        </a:defRPr>
      </a:lvl2pPr>
      <a:lvl3pPr marL="1086216" algn="l" defTabSz="1086216" rtl="0" eaLnBrk="1" latinLnBrk="0" hangingPunct="1">
        <a:defRPr sz="2138" kern="1200">
          <a:solidFill>
            <a:schemeClr val="tx1"/>
          </a:solidFill>
          <a:latin typeface="+mn-lt"/>
          <a:ea typeface="+mn-ea"/>
          <a:cs typeface="+mn-cs"/>
        </a:defRPr>
      </a:lvl3pPr>
      <a:lvl4pPr marL="1629324" algn="l" defTabSz="1086216" rtl="0" eaLnBrk="1" latinLnBrk="0" hangingPunct="1">
        <a:defRPr sz="2138" kern="1200">
          <a:solidFill>
            <a:schemeClr val="tx1"/>
          </a:solidFill>
          <a:latin typeface="+mn-lt"/>
          <a:ea typeface="+mn-ea"/>
          <a:cs typeface="+mn-cs"/>
        </a:defRPr>
      </a:lvl4pPr>
      <a:lvl5pPr marL="2172432" algn="l" defTabSz="1086216" rtl="0" eaLnBrk="1" latinLnBrk="0" hangingPunct="1">
        <a:defRPr sz="2138" kern="1200">
          <a:solidFill>
            <a:schemeClr val="tx1"/>
          </a:solidFill>
          <a:latin typeface="+mn-lt"/>
          <a:ea typeface="+mn-ea"/>
          <a:cs typeface="+mn-cs"/>
        </a:defRPr>
      </a:lvl5pPr>
      <a:lvl6pPr marL="2715539" algn="l" defTabSz="1086216" rtl="0" eaLnBrk="1" latinLnBrk="0" hangingPunct="1">
        <a:defRPr sz="2138" kern="1200">
          <a:solidFill>
            <a:schemeClr val="tx1"/>
          </a:solidFill>
          <a:latin typeface="+mn-lt"/>
          <a:ea typeface="+mn-ea"/>
          <a:cs typeface="+mn-cs"/>
        </a:defRPr>
      </a:lvl6pPr>
      <a:lvl7pPr marL="3258647" algn="l" defTabSz="1086216" rtl="0" eaLnBrk="1" latinLnBrk="0" hangingPunct="1">
        <a:defRPr sz="2138" kern="1200">
          <a:solidFill>
            <a:schemeClr val="tx1"/>
          </a:solidFill>
          <a:latin typeface="+mn-lt"/>
          <a:ea typeface="+mn-ea"/>
          <a:cs typeface="+mn-cs"/>
        </a:defRPr>
      </a:lvl7pPr>
      <a:lvl8pPr marL="3801755" algn="l" defTabSz="1086216" rtl="0" eaLnBrk="1" latinLnBrk="0" hangingPunct="1">
        <a:defRPr sz="2138" kern="1200">
          <a:solidFill>
            <a:schemeClr val="tx1"/>
          </a:solidFill>
          <a:latin typeface="+mn-lt"/>
          <a:ea typeface="+mn-ea"/>
          <a:cs typeface="+mn-cs"/>
        </a:defRPr>
      </a:lvl8pPr>
      <a:lvl9pPr marL="4344863" algn="l" defTabSz="1086216" rtl="0" eaLnBrk="1" latinLnBrk="0" hangingPunct="1">
        <a:defRPr sz="21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22860" y="2628054"/>
            <a:ext cx="12824460" cy="4396105"/>
          </a:xfrm>
        </p:spPr>
        <p:txBody>
          <a:bodyPr/>
          <a:lstStyle/>
          <a:p>
            <a:r>
              <a:rPr lang="en-US" altLang="en-US" sz="3200" dirty="0"/>
              <a:t>Insert Name of Project</a:t>
            </a:r>
            <a:br>
              <a:rPr lang="en-US" altLang="en-US" sz="3200" dirty="0"/>
            </a:br>
            <a:br>
              <a:rPr lang="en-US" altLang="en-US" sz="2800" dirty="0"/>
            </a:br>
            <a:r>
              <a:rPr lang="en-US" altLang="en-US" sz="2800" dirty="0"/>
              <a:t> Project Sponsor/Accountable Leader:  Insert Name </a:t>
            </a:r>
            <a:br>
              <a:rPr lang="en-US" altLang="en-US" sz="2800" dirty="0"/>
            </a:br>
            <a:r>
              <a:rPr lang="en-US" altLang="en-US" sz="2800" dirty="0"/>
              <a:t>Project Lead:  Insert Name, level of training (Lean, GB, BB)</a:t>
            </a:r>
            <a:br>
              <a:rPr lang="en-US" altLang="en-US" sz="2800" dirty="0"/>
            </a:br>
            <a:r>
              <a:rPr lang="en-US" altLang="en-US" sz="2800" dirty="0"/>
              <a:t>Project Coach:  Insert Name, certification level (BB, MBB)</a:t>
            </a:r>
            <a:br>
              <a:rPr lang="en-US" altLang="en-US" sz="2800" dirty="0"/>
            </a:br>
            <a:r>
              <a:rPr lang="en-US" altLang="en-US" sz="2800" dirty="0"/>
              <a:t>Strategic Initiative Alignment:  Insert appropriate strategic initiative</a:t>
            </a:r>
            <a:br>
              <a:rPr lang="en-US" altLang="en-US" sz="2800" dirty="0"/>
            </a:br>
            <a:br>
              <a:rPr lang="en-US" altLang="en-US" sz="2800" dirty="0"/>
            </a:br>
            <a:r>
              <a:rPr lang="en-US" altLang="en-US" sz="2800" dirty="0"/>
              <a:t>Insert Name of Briefer (if applicable)</a:t>
            </a:r>
            <a:br>
              <a:rPr lang="en-US" altLang="en-US" sz="2800" dirty="0"/>
            </a:br>
            <a:r>
              <a:rPr lang="en-US" altLang="en-US" sz="2800" dirty="0"/>
              <a:t>Insert Date (e.g., DD MMM YYYY)</a:t>
            </a:r>
          </a:p>
        </p:txBody>
      </p:sp>
      <p:sp>
        <p:nvSpPr>
          <p:cNvPr id="7" name="TextBox 6"/>
          <p:cNvSpPr txBox="1"/>
          <p:nvPr/>
        </p:nvSpPr>
        <p:spPr>
          <a:xfrm>
            <a:off x="10754981" y="9224510"/>
            <a:ext cx="2010759" cy="353687"/>
          </a:xfrm>
          <a:prstGeom prst="rect">
            <a:avLst/>
          </a:prstGeom>
          <a:solidFill>
            <a:srgbClr val="002060"/>
          </a:solidFill>
          <a:ln w="38100">
            <a:solidFill>
              <a:schemeClr val="bg1"/>
            </a:solidFill>
          </a:ln>
        </p:spPr>
        <p:txBody>
          <a:bodyPr wrap="square" rtlCol="0">
            <a:spAutoFit/>
          </a:bodyPr>
          <a:lstStyle/>
          <a:p>
            <a:pPr algn="ctr"/>
            <a:r>
              <a:rPr lang="en-US" sz="849" b="1" dirty="0">
                <a:solidFill>
                  <a:schemeClr val="bg1"/>
                </a:solidFill>
                <a:cs typeface="Arial" panose="020B0604020202020204" pitchFamily="34" charset="0"/>
              </a:rPr>
              <a:t>DHA  8-Step PPS  Project Template</a:t>
            </a:r>
          </a:p>
          <a:p>
            <a:pPr algn="ctr"/>
            <a:r>
              <a:rPr lang="en-US" sz="849" b="1" dirty="0">
                <a:solidFill>
                  <a:schemeClr val="bg1"/>
                </a:solidFill>
                <a:cs typeface="Arial" panose="020B0604020202020204" pitchFamily="34" charset="0"/>
              </a:rPr>
              <a:t>March 2023</a:t>
            </a:r>
          </a:p>
        </p:txBody>
      </p:sp>
    </p:spTree>
    <p:extLst>
      <p:ext uri="{BB962C8B-B14F-4D97-AF65-F5344CB8AC3E}">
        <p14:creationId xmlns:p14="http://schemas.microsoft.com/office/powerpoint/2010/main" val="306321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055" dirty="0"/>
              <a:t>6. </a:t>
            </a:r>
            <a:r>
              <a:rPr lang="en-US" sz="3200" dirty="0">
                <a:ea typeface="Times New Roman" panose="02020603050405020304" pitchFamily="18" charset="0"/>
                <a:cs typeface="Arial" panose="020B0604020202020204" pitchFamily="34" charset="0"/>
              </a:rPr>
              <a:t>Implement Countermeasures</a:t>
            </a:r>
            <a:endParaRPr lang="en-US" altLang="en-US" sz="3055"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82550" indent="-339442" eaLnBrk="0" hangingPunct="0">
              <a:defRPr>
                <a:solidFill>
                  <a:schemeClr val="tx1"/>
                </a:solidFill>
                <a:latin typeface="Calibri" panose="020F0502020204030204" pitchFamily="34" charset="0"/>
                <a:cs typeface="Arial" panose="020B0604020202020204" pitchFamily="34" charset="0"/>
              </a:defRPr>
            </a:lvl2pPr>
            <a:lvl3pPr marL="1357770" indent="-271554" eaLnBrk="0" hangingPunct="0">
              <a:defRPr>
                <a:solidFill>
                  <a:schemeClr val="tx1"/>
                </a:solidFill>
                <a:latin typeface="Calibri" panose="020F0502020204030204" pitchFamily="34" charset="0"/>
                <a:cs typeface="Arial" panose="020B0604020202020204" pitchFamily="34" charset="0"/>
              </a:defRPr>
            </a:lvl3pPr>
            <a:lvl4pPr marL="1900878" indent="-271554" eaLnBrk="0" hangingPunct="0">
              <a:defRPr>
                <a:solidFill>
                  <a:schemeClr val="tx1"/>
                </a:solidFill>
                <a:latin typeface="Calibri" panose="020F0502020204030204" pitchFamily="34" charset="0"/>
                <a:cs typeface="Arial" panose="020B0604020202020204" pitchFamily="34" charset="0"/>
              </a:defRPr>
            </a:lvl4pPr>
            <a:lvl5pPr marL="2443985" indent="-271554" eaLnBrk="0" hangingPunct="0">
              <a:defRPr>
                <a:solidFill>
                  <a:schemeClr val="tx1"/>
                </a:solidFill>
                <a:latin typeface="Calibri" panose="020F0502020204030204" pitchFamily="34" charset="0"/>
                <a:cs typeface="Arial" panose="020B0604020202020204" pitchFamily="34" charset="0"/>
              </a:defRPr>
            </a:lvl5pPr>
            <a:lvl6pPr marL="2987093"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530201"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073309"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616417"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5C8DBA-6B27-465E-88ED-C76A6442CDC9}" type="slidenum">
              <a:rPr lang="en-US" altLang="en-US">
                <a:solidFill>
                  <a:srgbClr val="898989"/>
                </a:solidFill>
              </a:rPr>
              <a:pPr eaLnBrk="1" hangingPunct="1"/>
              <a:t>10</a:t>
            </a:fld>
            <a:endParaRPr lang="en-US" altLang="en-US" dirty="0">
              <a:solidFill>
                <a:srgbClr val="898989"/>
              </a:solidFill>
            </a:endParaRPr>
          </a:p>
        </p:txBody>
      </p:sp>
      <p:sp>
        <p:nvSpPr>
          <p:cNvPr id="24" name="Content Placeholder 2"/>
          <p:cNvSpPr>
            <a:spLocks noGrp="1"/>
          </p:cNvSpPr>
          <p:nvPr>
            <p:ph idx="1"/>
          </p:nvPr>
        </p:nvSpPr>
        <p:spPr>
          <a:xfrm>
            <a:off x="191911" y="2378880"/>
            <a:ext cx="12496800" cy="935003"/>
          </a:xfrm>
        </p:spPr>
        <p:txBody>
          <a:bodyPr/>
          <a:lstStyle/>
          <a:p>
            <a:pPr marL="0" indent="0">
              <a:buNone/>
            </a:pPr>
            <a:r>
              <a:rPr lang="en-US" sz="2800" b="1" u="sng" dirty="0">
                <a:solidFill>
                  <a:schemeClr val="tx2"/>
                </a:solidFill>
                <a:cs typeface="Arial" panose="020B0604020202020204" pitchFamily="34" charset="0"/>
              </a:rPr>
              <a:t>SUCCESS CRITERIA</a:t>
            </a:r>
            <a:r>
              <a:rPr lang="en-US" sz="2800" dirty="0">
                <a:solidFill>
                  <a:schemeClr val="tx2"/>
                </a:solidFill>
                <a:cs typeface="Arial" panose="020B0604020202020204" pitchFamily="34" charset="0"/>
              </a:rPr>
              <a:t>:</a:t>
            </a:r>
            <a:r>
              <a:rPr lang="en-US" sz="2800" dirty="0">
                <a:cs typeface="Arial" panose="020B0604020202020204" pitchFamily="34" charset="0"/>
              </a:rPr>
              <a:t>  </a:t>
            </a:r>
            <a:r>
              <a:rPr lang="en-US" sz="2800" dirty="0"/>
              <a:t>Step 6 must include, at minimum, all of the elements in the table below.  This where you provide the plan for implementing countermeasures from Step 5.</a:t>
            </a:r>
          </a:p>
          <a:p>
            <a:pPr marL="0" indent="0">
              <a:buNone/>
            </a:pPr>
            <a:endParaRPr lang="en-US" sz="2800" dirty="0">
              <a:solidFill>
                <a:schemeClr val="tx2"/>
              </a:solidFill>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32605788"/>
              </p:ext>
            </p:extLst>
          </p:nvPr>
        </p:nvGraphicFramePr>
        <p:xfrm>
          <a:off x="381000" y="4210585"/>
          <a:ext cx="11985170" cy="1986744"/>
        </p:xfrm>
        <a:graphic>
          <a:graphicData uri="http://schemas.openxmlformats.org/drawingml/2006/table">
            <a:tbl>
              <a:tblPr firstRow="1" bandRow="1">
                <a:tableStyleId>{5C22544A-7EE6-4342-B048-85BDC9FD1C3A}</a:tableStyleId>
              </a:tblPr>
              <a:tblGrid>
                <a:gridCol w="6855823">
                  <a:extLst>
                    <a:ext uri="{9D8B030D-6E8A-4147-A177-3AD203B41FA5}">
                      <a16:colId xmlns:a16="http://schemas.microsoft.com/office/drawing/2014/main" val="20000"/>
                    </a:ext>
                  </a:extLst>
                </a:gridCol>
                <a:gridCol w="2209747">
                  <a:extLst>
                    <a:ext uri="{9D8B030D-6E8A-4147-A177-3AD203B41FA5}">
                      <a16:colId xmlns:a16="http://schemas.microsoft.com/office/drawing/2014/main" val="20001"/>
                    </a:ext>
                  </a:extLst>
                </a:gridCol>
                <a:gridCol w="1557890">
                  <a:extLst>
                    <a:ext uri="{9D8B030D-6E8A-4147-A177-3AD203B41FA5}">
                      <a16:colId xmlns:a16="http://schemas.microsoft.com/office/drawing/2014/main" val="20002"/>
                    </a:ext>
                  </a:extLst>
                </a:gridCol>
                <a:gridCol w="1361710">
                  <a:extLst>
                    <a:ext uri="{9D8B030D-6E8A-4147-A177-3AD203B41FA5}">
                      <a16:colId xmlns:a16="http://schemas.microsoft.com/office/drawing/2014/main" val="20003"/>
                    </a:ext>
                  </a:extLst>
                </a:gridCol>
              </a:tblGrid>
              <a:tr h="387927">
                <a:tc>
                  <a:txBody>
                    <a:bodyPr/>
                    <a:lstStyle/>
                    <a:p>
                      <a:pPr algn="ctr"/>
                      <a:r>
                        <a:rPr lang="en-US" sz="2200" dirty="0">
                          <a:solidFill>
                            <a:schemeClr val="bg1"/>
                          </a:solidFill>
                          <a:latin typeface="+mn-lt"/>
                          <a:cs typeface="Arial" panose="020B0604020202020204" pitchFamily="34" charset="0"/>
                        </a:rPr>
                        <a:t>Project / Countermeasure</a:t>
                      </a:r>
                    </a:p>
                    <a:p>
                      <a:pPr algn="ctr"/>
                      <a:r>
                        <a:rPr lang="en-US" sz="2200" dirty="0">
                          <a:solidFill>
                            <a:schemeClr val="bg1"/>
                          </a:solidFill>
                          <a:latin typeface="+mn-lt"/>
                          <a:cs typeface="Arial" panose="020B0604020202020204" pitchFamily="34" charset="0"/>
                        </a:rPr>
                        <a:t>(What)</a:t>
                      </a:r>
                    </a:p>
                  </a:txBody>
                  <a:tcPr marL="77585" marR="77585" marT="38793" marB="38793">
                    <a:solidFill>
                      <a:schemeClr val="tx1"/>
                    </a:solidFill>
                  </a:tcPr>
                </a:tc>
                <a:tc>
                  <a:txBody>
                    <a:bodyPr/>
                    <a:lstStyle/>
                    <a:p>
                      <a:pPr algn="ctr"/>
                      <a:r>
                        <a:rPr lang="en-US" sz="2200" dirty="0">
                          <a:solidFill>
                            <a:schemeClr val="bg1"/>
                          </a:solidFill>
                          <a:latin typeface="+mn-lt"/>
                          <a:cs typeface="Arial" panose="020B0604020202020204" pitchFamily="34" charset="0"/>
                        </a:rPr>
                        <a:t>Action Officer (Who)</a:t>
                      </a:r>
                    </a:p>
                  </a:txBody>
                  <a:tcPr marL="77585" marR="77585" marT="38793" marB="38793">
                    <a:solidFill>
                      <a:schemeClr val="tx1"/>
                    </a:solidFill>
                  </a:tcPr>
                </a:tc>
                <a:tc>
                  <a:txBody>
                    <a:bodyPr/>
                    <a:lstStyle/>
                    <a:p>
                      <a:pPr algn="ctr"/>
                      <a:r>
                        <a:rPr lang="en-US" sz="2200" dirty="0">
                          <a:solidFill>
                            <a:schemeClr val="bg1"/>
                          </a:solidFill>
                          <a:latin typeface="+mn-lt"/>
                          <a:cs typeface="Arial" panose="020B0604020202020204" pitchFamily="34" charset="0"/>
                        </a:rPr>
                        <a:t>Due Date</a:t>
                      </a:r>
                    </a:p>
                    <a:p>
                      <a:pPr algn="ctr"/>
                      <a:r>
                        <a:rPr lang="en-US" sz="2200" dirty="0">
                          <a:solidFill>
                            <a:schemeClr val="bg1"/>
                          </a:solidFill>
                          <a:latin typeface="+mn-lt"/>
                          <a:cs typeface="Arial" panose="020B0604020202020204" pitchFamily="34" charset="0"/>
                        </a:rPr>
                        <a:t>(By</a:t>
                      </a:r>
                      <a:r>
                        <a:rPr lang="en-US" sz="2200" baseline="0" dirty="0">
                          <a:solidFill>
                            <a:schemeClr val="bg1"/>
                          </a:solidFill>
                          <a:latin typeface="+mn-lt"/>
                          <a:cs typeface="Arial" panose="020B0604020202020204" pitchFamily="34" charset="0"/>
                        </a:rPr>
                        <a:t> When)</a:t>
                      </a:r>
                      <a:endParaRPr lang="en-US" sz="2200" dirty="0">
                        <a:solidFill>
                          <a:schemeClr val="bg1"/>
                        </a:solidFill>
                        <a:latin typeface="+mn-lt"/>
                        <a:cs typeface="Arial" panose="020B0604020202020204" pitchFamily="34" charset="0"/>
                      </a:endParaRPr>
                    </a:p>
                  </a:txBody>
                  <a:tcPr marL="77585" marR="77585" marT="38793" marB="38793">
                    <a:solidFill>
                      <a:schemeClr val="tx1"/>
                    </a:solidFill>
                  </a:tcPr>
                </a:tc>
                <a:tc>
                  <a:txBody>
                    <a:bodyPr/>
                    <a:lstStyle/>
                    <a:p>
                      <a:pPr algn="ctr"/>
                      <a:r>
                        <a:rPr lang="en-US" sz="2200" dirty="0">
                          <a:solidFill>
                            <a:schemeClr val="bg1"/>
                          </a:solidFill>
                          <a:latin typeface="+mn-lt"/>
                          <a:cs typeface="Arial" panose="020B0604020202020204" pitchFamily="34" charset="0"/>
                        </a:rPr>
                        <a:t>Status</a:t>
                      </a:r>
                    </a:p>
                  </a:txBody>
                  <a:tcPr marL="77585" marR="77585" marT="38793" marB="38793">
                    <a:solidFill>
                      <a:schemeClr val="tx1"/>
                    </a:solidFill>
                  </a:tcPr>
                </a:tc>
                <a:extLst>
                  <a:ext uri="{0D108BD9-81ED-4DB2-BD59-A6C34878D82A}">
                    <a16:rowId xmlns:a16="http://schemas.microsoft.com/office/drawing/2014/main" val="10000"/>
                  </a:ext>
                </a:extLst>
              </a:tr>
              <a:tr h="232756">
                <a:tc>
                  <a:txBody>
                    <a:bodyPr/>
                    <a:lstStyle/>
                    <a:p>
                      <a:endParaRPr lang="en-US" sz="2200" dirty="0">
                        <a:solidFill>
                          <a:schemeClr val="bg1"/>
                        </a:solidFill>
                      </a:endParaRPr>
                    </a:p>
                  </a:txBody>
                  <a:tcPr marL="77585" marR="77585" marT="38793" marB="38793">
                    <a:solidFill>
                      <a:schemeClr val="bg1">
                        <a:lumMod val="85000"/>
                      </a:schemeClr>
                    </a:solidFill>
                  </a:tcPr>
                </a:tc>
                <a:tc>
                  <a:txBody>
                    <a:bodyPr/>
                    <a:lstStyle/>
                    <a:p>
                      <a:endParaRPr lang="en-US" sz="2200" dirty="0">
                        <a:solidFill>
                          <a:schemeClr val="bg1"/>
                        </a:solidFill>
                      </a:endParaRPr>
                    </a:p>
                  </a:txBody>
                  <a:tcPr marL="77585" marR="77585" marT="38793" marB="38793">
                    <a:solidFill>
                      <a:schemeClr val="bg1">
                        <a:lumMod val="85000"/>
                      </a:schemeClr>
                    </a:solidFill>
                  </a:tcPr>
                </a:tc>
                <a:tc>
                  <a:txBody>
                    <a:bodyPr/>
                    <a:lstStyle/>
                    <a:p>
                      <a:endParaRPr lang="en-US" sz="2200">
                        <a:solidFill>
                          <a:schemeClr val="bg1"/>
                        </a:solidFill>
                      </a:endParaRPr>
                    </a:p>
                  </a:txBody>
                  <a:tcPr marL="77585" marR="77585" marT="38793" marB="38793">
                    <a:solidFill>
                      <a:schemeClr val="bg1">
                        <a:lumMod val="85000"/>
                      </a:schemeClr>
                    </a:solidFill>
                  </a:tcPr>
                </a:tc>
                <a:tc>
                  <a:txBody>
                    <a:bodyPr/>
                    <a:lstStyle/>
                    <a:p>
                      <a:endParaRPr lang="en-US" sz="2200" dirty="0">
                        <a:solidFill>
                          <a:schemeClr val="bg1"/>
                        </a:solidFill>
                      </a:endParaRPr>
                    </a:p>
                  </a:txBody>
                  <a:tcPr marL="77585" marR="77585" marT="38793" marB="38793">
                    <a:solidFill>
                      <a:schemeClr val="bg1">
                        <a:lumMod val="85000"/>
                      </a:schemeClr>
                    </a:solidFill>
                  </a:tcPr>
                </a:tc>
                <a:extLst>
                  <a:ext uri="{0D108BD9-81ED-4DB2-BD59-A6C34878D82A}">
                    <a16:rowId xmlns:a16="http://schemas.microsoft.com/office/drawing/2014/main" val="10001"/>
                  </a:ext>
                </a:extLst>
              </a:tr>
              <a:tr h="232756">
                <a:tc>
                  <a:txBody>
                    <a:bodyPr/>
                    <a:lstStyle/>
                    <a:p>
                      <a:endParaRPr lang="en-US" sz="2200" dirty="0">
                        <a:solidFill>
                          <a:schemeClr val="bg1"/>
                        </a:solidFill>
                      </a:endParaRPr>
                    </a:p>
                  </a:txBody>
                  <a:tcPr marL="77585" marR="77585" marT="38793" marB="38793">
                    <a:solidFill>
                      <a:schemeClr val="bg1">
                        <a:lumMod val="95000"/>
                      </a:schemeClr>
                    </a:solidFill>
                  </a:tcPr>
                </a:tc>
                <a:tc>
                  <a:txBody>
                    <a:bodyPr/>
                    <a:lstStyle/>
                    <a:p>
                      <a:endParaRPr lang="en-US" sz="2200" dirty="0">
                        <a:solidFill>
                          <a:schemeClr val="bg1"/>
                        </a:solidFill>
                      </a:endParaRPr>
                    </a:p>
                  </a:txBody>
                  <a:tcPr marL="77585" marR="77585" marT="38793" marB="38793">
                    <a:solidFill>
                      <a:schemeClr val="bg1">
                        <a:lumMod val="95000"/>
                      </a:schemeClr>
                    </a:solidFill>
                  </a:tcPr>
                </a:tc>
                <a:tc>
                  <a:txBody>
                    <a:bodyPr/>
                    <a:lstStyle/>
                    <a:p>
                      <a:endParaRPr lang="en-US" sz="2200">
                        <a:solidFill>
                          <a:schemeClr val="bg1"/>
                        </a:solidFill>
                      </a:endParaRPr>
                    </a:p>
                  </a:txBody>
                  <a:tcPr marL="77585" marR="77585" marT="38793" marB="38793">
                    <a:solidFill>
                      <a:schemeClr val="bg1">
                        <a:lumMod val="95000"/>
                      </a:schemeClr>
                    </a:solidFill>
                  </a:tcPr>
                </a:tc>
                <a:tc>
                  <a:txBody>
                    <a:bodyPr/>
                    <a:lstStyle/>
                    <a:p>
                      <a:endParaRPr lang="en-US" sz="2200" dirty="0">
                        <a:solidFill>
                          <a:schemeClr val="bg1"/>
                        </a:solidFill>
                      </a:endParaRPr>
                    </a:p>
                  </a:txBody>
                  <a:tcPr marL="77585" marR="77585" marT="38793" marB="38793">
                    <a:solidFill>
                      <a:schemeClr val="bg1">
                        <a:lumMod val="95000"/>
                      </a:schemeClr>
                    </a:solidFill>
                  </a:tcPr>
                </a:tc>
                <a:extLst>
                  <a:ext uri="{0D108BD9-81ED-4DB2-BD59-A6C34878D82A}">
                    <a16:rowId xmlns:a16="http://schemas.microsoft.com/office/drawing/2014/main" val="10002"/>
                  </a:ext>
                </a:extLst>
              </a:tr>
              <a:tr h="232756">
                <a:tc>
                  <a:txBody>
                    <a:bodyPr/>
                    <a:lstStyle/>
                    <a:p>
                      <a:endParaRPr lang="en-US" sz="2200" dirty="0">
                        <a:solidFill>
                          <a:schemeClr val="bg1"/>
                        </a:solidFill>
                      </a:endParaRPr>
                    </a:p>
                  </a:txBody>
                  <a:tcPr marL="77585" marR="77585" marT="38793" marB="38793">
                    <a:solidFill>
                      <a:schemeClr val="bg1">
                        <a:lumMod val="85000"/>
                      </a:schemeClr>
                    </a:solidFill>
                  </a:tcPr>
                </a:tc>
                <a:tc>
                  <a:txBody>
                    <a:bodyPr/>
                    <a:lstStyle/>
                    <a:p>
                      <a:endParaRPr lang="en-US" sz="2200" dirty="0">
                        <a:solidFill>
                          <a:schemeClr val="bg1"/>
                        </a:solidFill>
                      </a:endParaRPr>
                    </a:p>
                  </a:txBody>
                  <a:tcPr marL="77585" marR="77585" marT="38793" marB="38793">
                    <a:solidFill>
                      <a:schemeClr val="bg1">
                        <a:lumMod val="85000"/>
                      </a:schemeClr>
                    </a:solidFill>
                  </a:tcPr>
                </a:tc>
                <a:tc>
                  <a:txBody>
                    <a:bodyPr/>
                    <a:lstStyle/>
                    <a:p>
                      <a:endParaRPr lang="en-US" sz="2200" dirty="0">
                        <a:solidFill>
                          <a:schemeClr val="bg1"/>
                        </a:solidFill>
                      </a:endParaRPr>
                    </a:p>
                  </a:txBody>
                  <a:tcPr marL="77585" marR="77585" marT="38793" marB="38793">
                    <a:solidFill>
                      <a:schemeClr val="bg1">
                        <a:lumMod val="85000"/>
                      </a:schemeClr>
                    </a:solidFill>
                  </a:tcPr>
                </a:tc>
                <a:tc>
                  <a:txBody>
                    <a:bodyPr/>
                    <a:lstStyle/>
                    <a:p>
                      <a:endParaRPr lang="en-US" sz="2200" dirty="0">
                        <a:solidFill>
                          <a:schemeClr val="bg1"/>
                        </a:solidFill>
                      </a:endParaRPr>
                    </a:p>
                  </a:txBody>
                  <a:tcPr marL="77585" marR="77585" marT="38793" marB="38793">
                    <a:solidFill>
                      <a:schemeClr val="bg1">
                        <a:lumMod val="85000"/>
                      </a:schemeClr>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320040" y="7927622"/>
            <a:ext cx="11037346" cy="523220"/>
          </a:xfrm>
          <a:prstGeom prst="rect">
            <a:avLst/>
          </a:prstGeom>
          <a:noFill/>
        </p:spPr>
        <p:txBody>
          <a:bodyPr wrap="square" rtlCol="0">
            <a:spAutoFit/>
          </a:bodyPr>
          <a:lstStyle/>
          <a:p>
            <a:pPr>
              <a:tabLst>
                <a:tab pos="579207" algn="l"/>
              </a:tabLst>
            </a:pPr>
            <a:r>
              <a:rPr lang="en-US" sz="2800" b="1" dirty="0">
                <a:solidFill>
                  <a:schemeClr val="tx2"/>
                </a:solidFill>
                <a:cs typeface="Times New Roman" panose="02020603050405020304" pitchFamily="18" charset="0"/>
              </a:rPr>
              <a:t>Recommended Tools</a:t>
            </a:r>
            <a:r>
              <a:rPr lang="en-US" sz="2800" dirty="0">
                <a:solidFill>
                  <a:schemeClr val="tx2"/>
                </a:solidFill>
                <a:cs typeface="Times New Roman" panose="02020603050405020304" pitchFamily="18" charset="0"/>
              </a:rPr>
              <a:t>:</a:t>
            </a:r>
            <a:r>
              <a:rPr lang="en-US" sz="2800" dirty="0">
                <a:cs typeface="Times New Roman" panose="02020603050405020304" pitchFamily="18" charset="0"/>
              </a:rPr>
              <a:t>  </a:t>
            </a:r>
            <a:r>
              <a:rPr lang="en-US" sz="2800" dirty="0"/>
              <a:t>Implementation Plan, SOPs, Work Instructions</a:t>
            </a:r>
            <a:endParaRPr lang="en-US" sz="28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590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marL="231775" marR="0" indent="-231775">
              <a:spcBef>
                <a:spcPts val="0"/>
              </a:spcBef>
              <a:spcAft>
                <a:spcPts val="0"/>
              </a:spcAft>
              <a:buAutoNum type="arabicPeriod" startAt="7"/>
              <a:tabLst>
                <a:tab pos="4572000" algn="r"/>
              </a:tabLst>
            </a:pPr>
            <a:r>
              <a:rPr lang="en-US" altLang="en-US" sz="3055" dirty="0"/>
              <a:t> Monitor </a:t>
            </a:r>
            <a:r>
              <a:rPr lang="en-US" sz="3200" dirty="0">
                <a:ea typeface="Times New Roman" panose="02020603050405020304" pitchFamily="18" charset="0"/>
                <a:cs typeface="Arial" panose="020B0604020202020204" pitchFamily="34" charset="0"/>
              </a:rPr>
              <a:t>Process  and Confirm Results</a:t>
            </a:r>
          </a:p>
        </p:txBody>
      </p:sp>
      <p:sp>
        <p:nvSpPr>
          <p:cNvPr id="3" name="Content Placeholder 2"/>
          <p:cNvSpPr>
            <a:spLocks noGrp="1"/>
          </p:cNvSpPr>
          <p:nvPr>
            <p:ph idx="1"/>
          </p:nvPr>
        </p:nvSpPr>
        <p:spPr>
          <a:xfrm>
            <a:off x="226423" y="2335848"/>
            <a:ext cx="11935097" cy="1556883"/>
          </a:xfrm>
        </p:spPr>
        <p:txBody>
          <a:bodyPr/>
          <a:lstStyle/>
          <a:p>
            <a:pPr marL="0" indent="0">
              <a:buNone/>
            </a:pPr>
            <a:r>
              <a:rPr lang="en-US" sz="2800" b="1" u="sng" dirty="0">
                <a:solidFill>
                  <a:schemeClr val="tx2"/>
                </a:solidFill>
                <a:cs typeface="Arial" panose="020B0604020202020204" pitchFamily="34" charset="0"/>
              </a:rPr>
              <a:t>SUCCESS CRITERIA</a:t>
            </a:r>
            <a:r>
              <a:rPr lang="en-US" sz="2800" dirty="0">
                <a:solidFill>
                  <a:schemeClr val="tx2"/>
                </a:solidFill>
                <a:cs typeface="Arial" panose="020B0604020202020204" pitchFamily="34" charset="0"/>
              </a:rPr>
              <a:t>:  </a:t>
            </a:r>
            <a:r>
              <a:rPr lang="en-US" sz="2800" dirty="0">
                <a:cs typeface="Arial" panose="020B0604020202020204" pitchFamily="34" charset="0"/>
              </a:rPr>
              <a:t>P</a:t>
            </a:r>
            <a:r>
              <a:rPr lang="en-US" sz="2800" dirty="0"/>
              <a:t>roject must show improved performance after countermeasure implementation.  Provide a graph that shows baseline performance and improved performance.  Tell how you are performing relative to Steps 1 and 3.  	</a:t>
            </a:r>
          </a:p>
          <a:p>
            <a:pPr marL="0" indent="0">
              <a:buNone/>
            </a:pPr>
            <a:r>
              <a:rPr lang="en-US" sz="2800" i="1" dirty="0"/>
              <a:t>If we are not meeting targets, do we need to return to Step 4?</a:t>
            </a:r>
            <a:endParaRPr lang="en-US" sz="2800"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82550" indent="-339442" eaLnBrk="0" hangingPunct="0">
              <a:defRPr>
                <a:solidFill>
                  <a:schemeClr val="tx1"/>
                </a:solidFill>
                <a:latin typeface="Calibri" panose="020F0502020204030204" pitchFamily="34" charset="0"/>
                <a:cs typeface="Arial" panose="020B0604020202020204" pitchFamily="34" charset="0"/>
              </a:defRPr>
            </a:lvl2pPr>
            <a:lvl3pPr marL="1357770" indent="-271554" eaLnBrk="0" hangingPunct="0">
              <a:defRPr>
                <a:solidFill>
                  <a:schemeClr val="tx1"/>
                </a:solidFill>
                <a:latin typeface="Calibri" panose="020F0502020204030204" pitchFamily="34" charset="0"/>
                <a:cs typeface="Arial" panose="020B0604020202020204" pitchFamily="34" charset="0"/>
              </a:defRPr>
            </a:lvl3pPr>
            <a:lvl4pPr marL="1900878" indent="-271554" eaLnBrk="0" hangingPunct="0">
              <a:defRPr>
                <a:solidFill>
                  <a:schemeClr val="tx1"/>
                </a:solidFill>
                <a:latin typeface="Calibri" panose="020F0502020204030204" pitchFamily="34" charset="0"/>
                <a:cs typeface="Arial" panose="020B0604020202020204" pitchFamily="34" charset="0"/>
              </a:defRPr>
            </a:lvl4pPr>
            <a:lvl5pPr marL="2443985" indent="-271554" eaLnBrk="0" hangingPunct="0">
              <a:defRPr>
                <a:solidFill>
                  <a:schemeClr val="tx1"/>
                </a:solidFill>
                <a:latin typeface="Calibri" panose="020F0502020204030204" pitchFamily="34" charset="0"/>
                <a:cs typeface="Arial" panose="020B0604020202020204" pitchFamily="34" charset="0"/>
              </a:defRPr>
            </a:lvl5pPr>
            <a:lvl6pPr marL="2987093"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530201"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073309"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616417"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5C8DBA-6B27-465E-88ED-C76A6442CDC9}" type="slidenum">
              <a:rPr lang="en-US" altLang="en-US">
                <a:solidFill>
                  <a:srgbClr val="898989"/>
                </a:solidFill>
              </a:rPr>
              <a:pPr eaLnBrk="1" hangingPunct="1"/>
              <a:t>11</a:t>
            </a:fld>
            <a:endParaRPr lang="en-US" altLang="en-US" dirty="0">
              <a:solidFill>
                <a:srgbClr val="898989"/>
              </a:solidFill>
            </a:endParaRPr>
          </a:p>
        </p:txBody>
      </p:sp>
      <p:sp>
        <p:nvSpPr>
          <p:cNvPr id="2" name="TextBox 1"/>
          <p:cNvSpPr txBox="1"/>
          <p:nvPr/>
        </p:nvSpPr>
        <p:spPr>
          <a:xfrm>
            <a:off x="203334" y="7448803"/>
            <a:ext cx="12241759" cy="954107"/>
          </a:xfrm>
          <a:prstGeom prst="rect">
            <a:avLst/>
          </a:prstGeom>
          <a:noFill/>
        </p:spPr>
        <p:txBody>
          <a:bodyPr wrap="square" rtlCol="0">
            <a:spAutoFit/>
          </a:bodyPr>
          <a:lstStyle/>
          <a:p>
            <a:r>
              <a:rPr lang="en-US" sz="2800" b="1" dirty="0">
                <a:solidFill>
                  <a:schemeClr val="tx2"/>
                </a:solidFill>
                <a:cs typeface="Times New Roman" panose="02020603050405020304" pitchFamily="18" charset="0"/>
              </a:rPr>
              <a:t>Recommended Tools</a:t>
            </a:r>
            <a:r>
              <a:rPr lang="en-US" sz="2800" dirty="0">
                <a:solidFill>
                  <a:schemeClr val="tx2"/>
                </a:solidFill>
                <a:cs typeface="Times New Roman" panose="02020603050405020304" pitchFamily="18" charset="0"/>
              </a:rPr>
              <a:t>:  </a:t>
            </a:r>
            <a:r>
              <a:rPr lang="en-US" sz="2800" dirty="0"/>
              <a:t>Time Series Plot, Run Chart, Boxplot, Pareto Chart, Audits, Routine Reporting, Control Plan, To-Be Process Map</a:t>
            </a:r>
            <a:endParaRPr lang="en-US" sz="2800" dirty="0">
              <a:solidFill>
                <a:srgbClr val="FF0000"/>
              </a:solidFill>
              <a:ea typeface="Times New Roman" panose="02020603050405020304" pitchFamily="18" charset="0"/>
              <a:cs typeface="Arial" panose="020B0604020202020204" pitchFamily="34" charset="0"/>
            </a:endParaRPr>
          </a:p>
        </p:txBody>
      </p:sp>
      <p:pic>
        <p:nvPicPr>
          <p:cNvPr id="7" name="Picture 6" descr="VC5.jpg"/>
          <p:cNvPicPr/>
          <p:nvPr/>
        </p:nvPicPr>
        <p:blipFill>
          <a:blip r:embed="rId2" cstate="print"/>
          <a:stretch>
            <a:fillRect/>
          </a:stretch>
        </p:blipFill>
        <p:spPr>
          <a:xfrm>
            <a:off x="8248867" y="7973441"/>
            <a:ext cx="3826928" cy="551713"/>
          </a:xfrm>
          <a:prstGeom prst="rect">
            <a:avLst/>
          </a:prstGeom>
        </p:spPr>
      </p:pic>
    </p:spTree>
    <p:extLst>
      <p:ext uri="{BB962C8B-B14F-4D97-AF65-F5344CB8AC3E}">
        <p14:creationId xmlns:p14="http://schemas.microsoft.com/office/powerpoint/2010/main" val="188012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45133177"/>
              </p:ext>
            </p:extLst>
          </p:nvPr>
        </p:nvGraphicFramePr>
        <p:xfrm>
          <a:off x="444138" y="4303350"/>
          <a:ext cx="11771040" cy="1994854"/>
        </p:xfrm>
        <a:graphic>
          <a:graphicData uri="http://schemas.openxmlformats.org/drawingml/2006/table">
            <a:tbl>
              <a:tblPr firstRow="1" bandRow="1">
                <a:tableStyleId>{073A0DAA-6AF3-43AB-8588-CEC1D06C72B9}</a:tableStyleId>
              </a:tblPr>
              <a:tblGrid>
                <a:gridCol w="2553380">
                  <a:extLst>
                    <a:ext uri="{9D8B030D-6E8A-4147-A177-3AD203B41FA5}">
                      <a16:colId xmlns:a16="http://schemas.microsoft.com/office/drawing/2014/main" val="20000"/>
                    </a:ext>
                  </a:extLst>
                </a:gridCol>
                <a:gridCol w="2304415">
                  <a:extLst>
                    <a:ext uri="{9D8B030D-6E8A-4147-A177-3AD203B41FA5}">
                      <a16:colId xmlns:a16="http://schemas.microsoft.com/office/drawing/2014/main" val="20001"/>
                    </a:ext>
                  </a:extLst>
                </a:gridCol>
                <a:gridCol w="2304415">
                  <a:extLst>
                    <a:ext uri="{9D8B030D-6E8A-4147-A177-3AD203B41FA5}">
                      <a16:colId xmlns:a16="http://schemas.microsoft.com/office/drawing/2014/main" val="20002"/>
                    </a:ext>
                  </a:extLst>
                </a:gridCol>
                <a:gridCol w="2304415">
                  <a:extLst>
                    <a:ext uri="{9D8B030D-6E8A-4147-A177-3AD203B41FA5}">
                      <a16:colId xmlns:a16="http://schemas.microsoft.com/office/drawing/2014/main" val="20003"/>
                    </a:ext>
                  </a:extLst>
                </a:gridCol>
                <a:gridCol w="2304415">
                  <a:extLst>
                    <a:ext uri="{9D8B030D-6E8A-4147-A177-3AD203B41FA5}">
                      <a16:colId xmlns:a16="http://schemas.microsoft.com/office/drawing/2014/main" val="20004"/>
                    </a:ext>
                  </a:extLst>
                </a:gridCol>
              </a:tblGrid>
              <a:tr h="370840">
                <a:tc>
                  <a:txBody>
                    <a:bodyPr/>
                    <a:lstStyle/>
                    <a:p>
                      <a:pPr algn="ctr"/>
                      <a:r>
                        <a:rPr lang="en-US" dirty="0"/>
                        <a:t>Measure</a:t>
                      </a:r>
                    </a:p>
                  </a:txBody>
                  <a:tcPr/>
                </a:tc>
                <a:tc>
                  <a:txBody>
                    <a:bodyPr/>
                    <a:lstStyle/>
                    <a:p>
                      <a:pPr algn="ctr"/>
                      <a:r>
                        <a:rPr lang="en-US" dirty="0"/>
                        <a:t>Current Performance</a:t>
                      </a:r>
                    </a:p>
                  </a:txBody>
                  <a:tcPr/>
                </a:tc>
                <a:tc>
                  <a:txBody>
                    <a:bodyPr/>
                    <a:lstStyle/>
                    <a:p>
                      <a:pPr algn="ctr"/>
                      <a:r>
                        <a:rPr lang="en-US" dirty="0"/>
                        <a:t>Target</a:t>
                      </a:r>
                    </a:p>
                  </a:txBody>
                  <a:tcPr/>
                </a:tc>
                <a:tc>
                  <a:txBody>
                    <a:bodyPr/>
                    <a:lstStyle/>
                    <a:p>
                      <a:pPr algn="ctr"/>
                      <a:r>
                        <a:rPr lang="en-US" dirty="0"/>
                        <a:t>Reporting Frequency</a:t>
                      </a:r>
                    </a:p>
                  </a:txBody>
                  <a:tcPr/>
                </a:tc>
                <a:tc>
                  <a:txBody>
                    <a:bodyPr/>
                    <a:lstStyle/>
                    <a:p>
                      <a:pPr algn="ctr"/>
                      <a:r>
                        <a:rPr lang="en-US" dirty="0"/>
                        <a:t>Reporting Forum</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8EE2D198-605E-43F0-AD94-37E74790E13B}" type="slidenum">
              <a:rPr lang="en-US" altLang="en-US" smtClean="0"/>
              <a:pPr/>
              <a:t>12</a:t>
            </a:fld>
            <a:endParaRPr lang="en-US" altLang="en-US" dirty="0"/>
          </a:p>
        </p:txBody>
      </p:sp>
      <p:sp>
        <p:nvSpPr>
          <p:cNvPr id="7" name="Title 1"/>
          <p:cNvSpPr>
            <a:spLocks noGrp="1"/>
          </p:cNvSpPr>
          <p:nvPr>
            <p:ph type="title"/>
          </p:nvPr>
        </p:nvSpPr>
        <p:spPr>
          <a:xfrm>
            <a:off x="320040" y="384493"/>
            <a:ext cx="9494520" cy="1600200"/>
          </a:xfrm>
        </p:spPr>
        <p:txBody>
          <a:bodyPr/>
          <a:lstStyle/>
          <a:p>
            <a:pPr marL="231775" marR="0" indent="-231775">
              <a:spcBef>
                <a:spcPts val="0"/>
              </a:spcBef>
              <a:spcAft>
                <a:spcPts val="0"/>
              </a:spcAft>
              <a:tabLst>
                <a:tab pos="4572000" algn="r"/>
              </a:tabLst>
            </a:pPr>
            <a:r>
              <a:rPr lang="en-US" altLang="en-US" sz="3055" dirty="0"/>
              <a:t>8. </a:t>
            </a:r>
            <a:r>
              <a:rPr lang="en-US" sz="3200" dirty="0">
                <a:ea typeface="Times New Roman" panose="02020603050405020304" pitchFamily="18" charset="0"/>
                <a:cs typeface="Arial" panose="020B0604020202020204" pitchFamily="34" charset="0"/>
              </a:rPr>
              <a:t>Sustain Success / Transfer Knowledge</a:t>
            </a:r>
            <a:endParaRPr lang="en-US" sz="3200" dirty="0">
              <a:cs typeface="Arial" panose="020B0604020202020204" pitchFamily="34" charset="0"/>
            </a:endParaRPr>
          </a:p>
        </p:txBody>
      </p:sp>
      <p:sp>
        <p:nvSpPr>
          <p:cNvPr id="8" name="Content Placeholder 2"/>
          <p:cNvSpPr txBox="1">
            <a:spLocks/>
          </p:cNvSpPr>
          <p:nvPr/>
        </p:nvSpPr>
        <p:spPr bwMode="auto">
          <a:xfrm>
            <a:off x="320041" y="2335849"/>
            <a:ext cx="12307388" cy="96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07331" indent="-407331" algn="l" rtl="0" fontAlgn="base">
              <a:spcBef>
                <a:spcPct val="20000"/>
              </a:spcBef>
              <a:spcAft>
                <a:spcPct val="0"/>
              </a:spcAft>
              <a:buFont typeface="Lucida Sans Unicode" panose="020B0602030504020204" pitchFamily="34" charset="0"/>
              <a:buChar char="∎"/>
              <a:defRPr sz="3326" kern="1200">
                <a:solidFill>
                  <a:schemeClr val="tx1"/>
                </a:solidFill>
                <a:latin typeface="+mn-lt"/>
                <a:ea typeface="+mn-ea"/>
                <a:cs typeface="+mn-cs"/>
              </a:defRPr>
            </a:lvl1pPr>
            <a:lvl2pPr marL="882550" indent="-339442" algn="l" rtl="0" fontAlgn="base">
              <a:spcBef>
                <a:spcPct val="20000"/>
              </a:spcBef>
              <a:spcAft>
                <a:spcPct val="0"/>
              </a:spcAft>
              <a:buFont typeface="Wingdings" panose="05000000000000000000" pitchFamily="2" charset="2"/>
              <a:buChar char="q"/>
              <a:defRPr sz="2851" kern="1200">
                <a:solidFill>
                  <a:schemeClr val="tx1"/>
                </a:solidFill>
                <a:latin typeface="+mn-lt"/>
                <a:ea typeface="+mn-ea"/>
                <a:cs typeface="+mn-cs"/>
              </a:defRPr>
            </a:lvl2pPr>
            <a:lvl3pPr marL="1357770" indent="-271554" algn="l" rtl="0" fontAlgn="base">
              <a:spcBef>
                <a:spcPct val="20000"/>
              </a:spcBef>
              <a:spcAft>
                <a:spcPct val="0"/>
              </a:spcAft>
              <a:buFont typeface="Wingdings" panose="05000000000000000000" pitchFamily="2" charset="2"/>
              <a:buChar char="§"/>
              <a:defRPr sz="2613" kern="1200">
                <a:solidFill>
                  <a:schemeClr val="tx1"/>
                </a:solidFill>
                <a:latin typeface="+mn-lt"/>
                <a:ea typeface="+mn-ea"/>
                <a:cs typeface="+mn-cs"/>
              </a:defRPr>
            </a:lvl3pPr>
            <a:lvl4pPr marL="1900878" indent="-271554" algn="l" rtl="0" fontAlgn="base">
              <a:spcBef>
                <a:spcPct val="20000"/>
              </a:spcBef>
              <a:spcAft>
                <a:spcPct val="0"/>
              </a:spcAft>
              <a:buFont typeface="Lucida Sans Unicode" panose="020B0602030504020204" pitchFamily="34" charset="0"/>
              <a:buChar char="▻"/>
              <a:defRPr sz="2376" kern="1200">
                <a:solidFill>
                  <a:schemeClr val="tx1"/>
                </a:solidFill>
                <a:latin typeface="+mn-lt"/>
                <a:ea typeface="+mn-ea"/>
                <a:cs typeface="+mn-cs"/>
              </a:defRPr>
            </a:lvl4pPr>
            <a:lvl5pPr marL="2443985" indent="-271554" algn="l" rtl="0" fontAlgn="base">
              <a:spcBef>
                <a:spcPct val="20000"/>
              </a:spcBef>
              <a:spcAft>
                <a:spcPct val="0"/>
              </a:spcAft>
              <a:buFont typeface="Lucida Sans Unicode" panose="020B0602030504020204" pitchFamily="34" charset="0"/>
              <a:buChar char="▹"/>
              <a:defRPr sz="2376" kern="1200">
                <a:solidFill>
                  <a:schemeClr val="tx1"/>
                </a:solidFill>
                <a:latin typeface="+mn-lt"/>
                <a:ea typeface="+mn-ea"/>
                <a:cs typeface="+mn-cs"/>
              </a:defRPr>
            </a:lvl5pPr>
            <a:lvl6pPr marL="2987093"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6pPr>
            <a:lvl7pPr marL="3530201"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7pPr>
            <a:lvl8pPr marL="4073309"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8pPr>
            <a:lvl9pPr marL="4616417"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9pPr>
          </a:lstStyle>
          <a:p>
            <a:pPr marL="0" indent="0">
              <a:buNone/>
            </a:pPr>
            <a:r>
              <a:rPr lang="en-US" sz="2800" b="1" u="sng" dirty="0">
                <a:solidFill>
                  <a:schemeClr val="tx2"/>
                </a:solidFill>
                <a:cs typeface="Arial" panose="020B0604020202020204" pitchFamily="34" charset="0"/>
              </a:rPr>
              <a:t>SUCCESS CRITERIA</a:t>
            </a:r>
            <a:r>
              <a:rPr lang="en-US" sz="2800" dirty="0">
                <a:solidFill>
                  <a:schemeClr val="tx2"/>
                </a:solidFill>
                <a:cs typeface="Arial" panose="020B0604020202020204" pitchFamily="34" charset="0"/>
              </a:rPr>
              <a:t>:   </a:t>
            </a:r>
            <a:r>
              <a:rPr lang="en-US" sz="2800" dirty="0"/>
              <a:t>Step 8 must include, at minimum, all of the elements in the table below. </a:t>
            </a:r>
            <a:r>
              <a:rPr lang="en-US" sz="2800" b="1" i="1" dirty="0"/>
              <a:t>“Current Performance” in this table is the improved performance in Step 7</a:t>
            </a:r>
            <a:r>
              <a:rPr lang="en-US" sz="2800" dirty="0"/>
              <a:t>.  Always consider </a:t>
            </a:r>
            <a:r>
              <a:rPr lang="en-US" sz="2800" i="1" dirty="0"/>
              <a:t>“Who else needs to know?”</a:t>
            </a:r>
            <a:endParaRPr lang="en-US" sz="2800" i="1" strike="sngStrike" dirty="0">
              <a:ea typeface="Times New Roman" panose="02020603050405020304" pitchFamily="18" charset="0"/>
              <a:cs typeface="Arial" panose="020B0604020202020204" pitchFamily="34" charset="0"/>
            </a:endParaRPr>
          </a:p>
          <a:p>
            <a:pPr marL="0" indent="0">
              <a:buNone/>
            </a:pPr>
            <a:endParaRPr lang="en-US" sz="2800" strike="sngStrike" dirty="0">
              <a:ea typeface="Times New Roman" panose="02020603050405020304" pitchFamily="18" charset="0"/>
              <a:cs typeface="Arial" panose="020B0604020202020204" pitchFamily="34" charset="0"/>
            </a:endParaRPr>
          </a:p>
        </p:txBody>
      </p:sp>
      <p:sp>
        <p:nvSpPr>
          <p:cNvPr id="9" name="TextBox 8"/>
          <p:cNvSpPr txBox="1"/>
          <p:nvPr/>
        </p:nvSpPr>
        <p:spPr>
          <a:xfrm>
            <a:off x="320040" y="7729626"/>
            <a:ext cx="12307389" cy="954107"/>
          </a:xfrm>
          <a:prstGeom prst="rect">
            <a:avLst/>
          </a:prstGeom>
          <a:noFill/>
        </p:spPr>
        <p:txBody>
          <a:bodyPr wrap="square" rtlCol="0">
            <a:spAutoFit/>
          </a:bodyPr>
          <a:lstStyle/>
          <a:p>
            <a:r>
              <a:rPr lang="en-US" sz="2800" b="1" dirty="0">
                <a:solidFill>
                  <a:schemeClr val="tx2"/>
                </a:solidFill>
                <a:cs typeface="Times New Roman" panose="02020603050405020304" pitchFamily="18" charset="0"/>
              </a:rPr>
              <a:t>Recommended Tools</a:t>
            </a:r>
            <a:r>
              <a:rPr lang="en-US" sz="2800" dirty="0">
                <a:solidFill>
                  <a:schemeClr val="tx2"/>
                </a:solidFill>
                <a:cs typeface="Times New Roman" panose="02020603050405020304" pitchFamily="18" charset="0"/>
              </a:rPr>
              <a:t>:</a:t>
            </a:r>
            <a:r>
              <a:rPr lang="en-US" sz="2800" dirty="0">
                <a:cs typeface="Times New Roman" panose="02020603050405020304" pitchFamily="18" charset="0"/>
              </a:rPr>
              <a:t>  Control Plan, Communication Plan, updated SOPs, updated Work Instructions, and Process Maps</a:t>
            </a:r>
            <a:endParaRPr lang="en-US" sz="2800" dirty="0">
              <a:ea typeface="Times New Roman" panose="02020603050405020304" pitchFamily="18" charset="0"/>
              <a:cs typeface="Arial" panose="020B0604020202020204" pitchFamily="34" charset="0"/>
            </a:endParaRPr>
          </a:p>
        </p:txBody>
      </p:sp>
      <p:sp>
        <p:nvSpPr>
          <p:cNvPr id="2" name="TextBox 1"/>
          <p:cNvSpPr txBox="1"/>
          <p:nvPr/>
        </p:nvSpPr>
        <p:spPr>
          <a:xfrm>
            <a:off x="320040" y="6653349"/>
            <a:ext cx="11895137" cy="810350"/>
          </a:xfrm>
          <a:prstGeom prst="rect">
            <a:avLst/>
          </a:prstGeom>
          <a:noFill/>
        </p:spPr>
        <p:txBody>
          <a:bodyPr wrap="square" rtlCol="0">
            <a:spAutoFit/>
          </a:bodyPr>
          <a:lstStyle/>
          <a:p>
            <a:r>
              <a:rPr lang="en-US"/>
              <a:t>Examples of Reporting Forums include:  Huddles, PI Committees, Executive Committees, R&amp;As, Clinical Community Forums, Senior Leader Forums. </a:t>
            </a:r>
          </a:p>
        </p:txBody>
      </p:sp>
      <p:pic>
        <p:nvPicPr>
          <p:cNvPr id="3" name="Picture 2" descr="VC5.jpg">
            <a:extLst>
              <a:ext uri="{FF2B5EF4-FFF2-40B4-BE49-F238E27FC236}">
                <a16:creationId xmlns:a16="http://schemas.microsoft.com/office/drawing/2014/main" id="{3C96B756-81A4-6DF4-7427-A39E31AF30D8}"/>
              </a:ext>
            </a:extLst>
          </p:cNvPr>
          <p:cNvPicPr/>
          <p:nvPr/>
        </p:nvPicPr>
        <p:blipFill>
          <a:blip r:embed="rId2" cstate="print"/>
          <a:stretch>
            <a:fillRect/>
          </a:stretch>
        </p:blipFill>
        <p:spPr>
          <a:xfrm>
            <a:off x="8334592" y="8397947"/>
            <a:ext cx="3826928" cy="551713"/>
          </a:xfrm>
          <a:prstGeom prst="rect">
            <a:avLst/>
          </a:prstGeom>
        </p:spPr>
      </p:pic>
    </p:spTree>
    <p:extLst>
      <p:ext uri="{BB962C8B-B14F-4D97-AF65-F5344CB8AC3E}">
        <p14:creationId xmlns:p14="http://schemas.microsoft.com/office/powerpoint/2010/main" val="158937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784466" y="2899758"/>
            <a:ext cx="9232669" cy="3730028"/>
          </a:xfrm>
        </p:spPr>
        <p:txBody>
          <a:bodyPr/>
          <a:lstStyle/>
          <a:p>
            <a:r>
              <a:rPr lang="en-US" altLang="en-US" dirty="0"/>
              <a:t>Questions</a:t>
            </a:r>
          </a:p>
        </p:txBody>
      </p:sp>
      <p:sp>
        <p:nvSpPr>
          <p:cNvPr id="3" name="Subtitle 2"/>
          <p:cNvSpPr>
            <a:spLocks noGrp="1"/>
          </p:cNvSpPr>
          <p:nvPr>
            <p:ph type="subTitle" idx="1"/>
          </p:nvPr>
        </p:nvSpPr>
        <p:spPr/>
        <p:txBody>
          <a:bodyPr rtlCol="0">
            <a:normAutofit/>
          </a:bodyPr>
          <a:lstStyle/>
          <a:p>
            <a:pPr fontAlgn="auto">
              <a:spcAft>
                <a:spcPts val="0"/>
              </a:spcAft>
              <a:defRPr/>
            </a:pPr>
            <a:endParaRPr lang="en-US"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82550" indent="-339442" eaLnBrk="0" hangingPunct="0">
              <a:defRPr>
                <a:solidFill>
                  <a:schemeClr val="tx1"/>
                </a:solidFill>
                <a:latin typeface="Calibri" panose="020F0502020204030204" pitchFamily="34" charset="0"/>
                <a:cs typeface="Arial" panose="020B0604020202020204" pitchFamily="34" charset="0"/>
              </a:defRPr>
            </a:lvl2pPr>
            <a:lvl3pPr marL="1357770" indent="-271554" eaLnBrk="0" hangingPunct="0">
              <a:defRPr>
                <a:solidFill>
                  <a:schemeClr val="tx1"/>
                </a:solidFill>
                <a:latin typeface="Calibri" panose="020F0502020204030204" pitchFamily="34" charset="0"/>
                <a:cs typeface="Arial" panose="020B0604020202020204" pitchFamily="34" charset="0"/>
              </a:defRPr>
            </a:lvl3pPr>
            <a:lvl4pPr marL="1900878" indent="-271554" eaLnBrk="0" hangingPunct="0">
              <a:defRPr>
                <a:solidFill>
                  <a:schemeClr val="tx1"/>
                </a:solidFill>
                <a:latin typeface="Calibri" panose="020F0502020204030204" pitchFamily="34" charset="0"/>
                <a:cs typeface="Arial" panose="020B0604020202020204" pitchFamily="34" charset="0"/>
              </a:defRPr>
            </a:lvl4pPr>
            <a:lvl5pPr marL="2443985" indent="-271554" eaLnBrk="0" hangingPunct="0">
              <a:defRPr>
                <a:solidFill>
                  <a:schemeClr val="tx1"/>
                </a:solidFill>
                <a:latin typeface="Calibri" panose="020F0502020204030204" pitchFamily="34" charset="0"/>
                <a:cs typeface="Arial" panose="020B0604020202020204" pitchFamily="34" charset="0"/>
              </a:defRPr>
            </a:lvl5pPr>
            <a:lvl6pPr marL="2987093"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530201"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073309"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616417"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80C335D-8A04-43F8-B4D5-07466C238A06}" type="slidenum">
              <a:rPr lang="en-US" altLang="en-US">
                <a:solidFill>
                  <a:srgbClr val="898989"/>
                </a:solidFill>
              </a:rPr>
              <a:pPr eaLnBrk="1" hangingPunct="1"/>
              <a:t>13</a:t>
            </a:fld>
            <a:endParaRPr lang="en-US" altLang="en-US" dirty="0">
              <a:solidFill>
                <a:srgbClr val="898989"/>
              </a:solidFill>
            </a:endParaRPr>
          </a:p>
        </p:txBody>
      </p:sp>
    </p:spTree>
    <p:extLst>
      <p:ext uri="{BB962C8B-B14F-4D97-AF65-F5344CB8AC3E}">
        <p14:creationId xmlns:p14="http://schemas.microsoft.com/office/powerpoint/2010/main" val="297424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784466" y="2899758"/>
            <a:ext cx="9232669" cy="3730028"/>
          </a:xfrm>
        </p:spPr>
        <p:txBody>
          <a:bodyPr/>
          <a:lstStyle/>
          <a:p>
            <a:r>
              <a:rPr lang="en-US" altLang="en-US" dirty="0"/>
              <a:t>Back-Up Slides</a:t>
            </a:r>
          </a:p>
        </p:txBody>
      </p:sp>
      <p:sp>
        <p:nvSpPr>
          <p:cNvPr id="3" name="Subtitle 2"/>
          <p:cNvSpPr>
            <a:spLocks noGrp="1"/>
          </p:cNvSpPr>
          <p:nvPr>
            <p:ph type="subTitle" idx="1"/>
          </p:nvPr>
        </p:nvSpPr>
        <p:spPr/>
        <p:txBody>
          <a:bodyPr rtlCol="0">
            <a:normAutofit/>
          </a:bodyPr>
          <a:lstStyle/>
          <a:p>
            <a:pPr fontAlgn="auto">
              <a:spcAft>
                <a:spcPts val="0"/>
              </a:spcAft>
              <a:defRPr/>
            </a:pPr>
            <a:endParaRPr lang="en-US"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82550" indent="-339442" eaLnBrk="0" hangingPunct="0">
              <a:defRPr>
                <a:solidFill>
                  <a:schemeClr val="tx1"/>
                </a:solidFill>
                <a:latin typeface="Calibri" panose="020F0502020204030204" pitchFamily="34" charset="0"/>
                <a:cs typeface="Arial" panose="020B0604020202020204" pitchFamily="34" charset="0"/>
              </a:defRPr>
            </a:lvl2pPr>
            <a:lvl3pPr marL="1357770" indent="-271554" eaLnBrk="0" hangingPunct="0">
              <a:defRPr>
                <a:solidFill>
                  <a:schemeClr val="tx1"/>
                </a:solidFill>
                <a:latin typeface="Calibri" panose="020F0502020204030204" pitchFamily="34" charset="0"/>
                <a:cs typeface="Arial" panose="020B0604020202020204" pitchFamily="34" charset="0"/>
              </a:defRPr>
            </a:lvl3pPr>
            <a:lvl4pPr marL="1900878" indent="-271554" eaLnBrk="0" hangingPunct="0">
              <a:defRPr>
                <a:solidFill>
                  <a:schemeClr val="tx1"/>
                </a:solidFill>
                <a:latin typeface="Calibri" panose="020F0502020204030204" pitchFamily="34" charset="0"/>
                <a:cs typeface="Arial" panose="020B0604020202020204" pitchFamily="34" charset="0"/>
              </a:defRPr>
            </a:lvl4pPr>
            <a:lvl5pPr marL="2443985" indent="-271554" eaLnBrk="0" hangingPunct="0">
              <a:defRPr>
                <a:solidFill>
                  <a:schemeClr val="tx1"/>
                </a:solidFill>
                <a:latin typeface="Calibri" panose="020F0502020204030204" pitchFamily="34" charset="0"/>
                <a:cs typeface="Arial" panose="020B0604020202020204" pitchFamily="34" charset="0"/>
              </a:defRPr>
            </a:lvl5pPr>
            <a:lvl6pPr marL="2987093"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530201"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073309"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616417"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80C335D-8A04-43F8-B4D5-07466C238A06}" type="slidenum">
              <a:rPr lang="en-US" altLang="en-US">
                <a:solidFill>
                  <a:srgbClr val="898989"/>
                </a:solidFill>
              </a:rPr>
              <a:pPr eaLnBrk="1" hangingPunct="1"/>
              <a:t>14</a:t>
            </a:fld>
            <a:endParaRPr lang="en-US" altLang="en-US" dirty="0">
              <a:solidFill>
                <a:srgbClr val="898989"/>
              </a:solidFill>
            </a:endParaRPr>
          </a:p>
        </p:txBody>
      </p:sp>
    </p:spTree>
    <p:extLst>
      <p:ext uri="{BB962C8B-B14F-4D97-AF65-F5344CB8AC3E}">
        <p14:creationId xmlns:p14="http://schemas.microsoft.com/office/powerpoint/2010/main" val="277446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22852" y="846398"/>
            <a:ext cx="12831605" cy="8005887"/>
            <a:chOff x="-26934" y="140290"/>
            <a:chExt cx="15122964" cy="9435510"/>
          </a:xfrm>
        </p:grpSpPr>
        <p:pic>
          <p:nvPicPr>
            <p:cNvPr id="32" name="Picture 31"/>
            <p:cNvPicPr/>
            <p:nvPr/>
          </p:nvPicPr>
          <p:blipFill>
            <a:blip r:embed="rId2">
              <a:clrChange>
                <a:clrFrom>
                  <a:srgbClr val="FFFFFE"/>
                </a:clrFrom>
                <a:clrTo>
                  <a:srgbClr val="FFFFFE">
                    <a:alpha val="0"/>
                  </a:srgbClr>
                </a:clrTo>
              </a:clrChange>
            </a:blip>
            <a:srcRect/>
            <a:stretch>
              <a:fillRect/>
            </a:stretch>
          </p:blipFill>
          <p:spPr bwMode="auto">
            <a:xfrm>
              <a:off x="12906703" y="140290"/>
              <a:ext cx="1957103" cy="846824"/>
            </a:xfrm>
            <a:prstGeom prst="rect">
              <a:avLst/>
            </a:prstGeom>
            <a:noFill/>
            <a:ln>
              <a:noFill/>
            </a:ln>
            <a:effectLst>
              <a:outerShdw blurRad="50800" dist="38100" dir="5400000" algn="t" rotWithShape="0">
                <a:srgbClr val="808080">
                  <a:alpha val="39998"/>
                </a:srgbClr>
              </a:outerShdw>
            </a:effectLst>
          </p:spPr>
        </p:pic>
        <p:sp>
          <p:nvSpPr>
            <p:cNvPr id="10" name="Rectangle 9"/>
            <p:cNvSpPr/>
            <p:nvPr/>
          </p:nvSpPr>
          <p:spPr>
            <a:xfrm>
              <a:off x="12700" y="1474445"/>
              <a:ext cx="15049500" cy="81013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cxnSp>
          <p:nvCxnSpPr>
            <p:cNvPr id="13" name="Straight Connector 12"/>
            <p:cNvCxnSpPr/>
            <p:nvPr/>
          </p:nvCxnSpPr>
          <p:spPr>
            <a:xfrm>
              <a:off x="5066207" y="1499845"/>
              <a:ext cx="0" cy="8075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42635" y="1499845"/>
              <a:ext cx="0" cy="8075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700" y="4603530"/>
              <a:ext cx="5011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700" y="7509636"/>
              <a:ext cx="5011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205" y="4604069"/>
              <a:ext cx="5011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15630" y="7508448"/>
              <a:ext cx="5011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050956" y="6740394"/>
              <a:ext cx="5011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735" y="1167154"/>
              <a:ext cx="15064742" cy="332691"/>
              <a:chOff x="-5978" y="1167154"/>
              <a:chExt cx="15092340" cy="332691"/>
            </a:xfrm>
          </p:grpSpPr>
          <p:sp>
            <p:nvSpPr>
              <p:cNvPr id="4" name="Rectangle 3"/>
              <p:cNvSpPr/>
              <p:nvPr/>
            </p:nvSpPr>
            <p:spPr>
              <a:xfrm>
                <a:off x="-5978" y="1260232"/>
                <a:ext cx="15092340" cy="2396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980"/>
              </a:p>
            </p:txBody>
          </p:sp>
          <p:sp>
            <p:nvSpPr>
              <p:cNvPr id="5" name="Rectangle 4"/>
              <p:cNvSpPr/>
              <p:nvPr/>
            </p:nvSpPr>
            <p:spPr>
              <a:xfrm>
                <a:off x="-5961" y="1167154"/>
                <a:ext cx="15092321" cy="930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980"/>
              </a:p>
            </p:txBody>
          </p:sp>
        </p:grpSp>
        <p:sp>
          <p:nvSpPr>
            <p:cNvPr id="30" name="TextBox 29"/>
            <p:cNvSpPr txBox="1"/>
            <p:nvPr/>
          </p:nvSpPr>
          <p:spPr>
            <a:xfrm>
              <a:off x="23210" y="1496215"/>
              <a:ext cx="4997672" cy="816838"/>
            </a:xfrm>
            <a:prstGeom prst="rect">
              <a:avLst/>
            </a:prstGeom>
            <a:noFill/>
          </p:spPr>
          <p:txBody>
            <a:bodyPr wrap="square" rtlCol="0">
              <a:spAutoFit/>
            </a:bodyPr>
            <a:lstStyle/>
            <a:p>
              <a:pPr marL="196661" indent="-196661"/>
              <a:r>
                <a:rPr lang="en-US" sz="1358" b="1" dirty="0">
                  <a:cs typeface="Arial" panose="020B0604020202020204" pitchFamily="34" charset="0"/>
                </a:rPr>
                <a:t>1.  Clarify the Problem / Problem Statement</a:t>
              </a:r>
            </a:p>
            <a:p>
              <a:pPr marL="196661" indent="-196661"/>
              <a:endParaRPr lang="en-US" sz="1358" dirty="0">
                <a:cs typeface="Arial" panose="020B0604020202020204" pitchFamily="34" charset="0"/>
              </a:endParaRPr>
            </a:p>
            <a:p>
              <a:pPr marL="196661" indent="-196661"/>
              <a:r>
                <a:rPr lang="en-US" sz="1188" dirty="0">
                  <a:cs typeface="Arial" panose="020B0604020202020204" pitchFamily="34" charset="0"/>
                </a:rPr>
                <a:t>Enter content</a:t>
              </a:r>
            </a:p>
          </p:txBody>
        </p:sp>
        <p:sp>
          <p:nvSpPr>
            <p:cNvPr id="31" name="TextBox 30"/>
            <p:cNvSpPr txBox="1"/>
            <p:nvPr/>
          </p:nvSpPr>
          <p:spPr>
            <a:xfrm>
              <a:off x="-26934" y="4628931"/>
              <a:ext cx="5175038" cy="793637"/>
            </a:xfrm>
            <a:prstGeom prst="rect">
              <a:avLst/>
            </a:prstGeom>
            <a:noFill/>
          </p:spPr>
          <p:txBody>
            <a:bodyPr wrap="square" rtlCol="0">
              <a:spAutoFit/>
            </a:bodyPr>
            <a:lstStyle/>
            <a:p>
              <a:pPr marL="196661" indent="-196661">
                <a:tabLst>
                  <a:tab pos="3879342" algn="r"/>
                </a:tabLst>
              </a:pPr>
              <a:r>
                <a:rPr lang="en-US" sz="1358" b="1" dirty="0">
                  <a:ea typeface="Times New Roman" panose="02020603050405020304" pitchFamily="18" charset="0"/>
                  <a:cs typeface="Arial" panose="020B0604020202020204" pitchFamily="34" charset="0"/>
                </a:rPr>
                <a:t>2.	</a:t>
              </a:r>
              <a:r>
                <a:rPr lang="en-US" sz="1400" b="1" dirty="0">
                  <a:ea typeface="Segoe UI Emoji" panose="020B0502040204020203" pitchFamily="34" charset="0"/>
                  <a:cs typeface="Arial" panose="020B0604020202020204" pitchFamily="34" charset="0"/>
                </a:rPr>
                <a:t>Break Down the Problem / Identify Performance Gaps</a:t>
              </a:r>
            </a:p>
            <a:p>
              <a:pPr marL="196661" indent="-196661">
                <a:tabLst>
                  <a:tab pos="3879342" algn="r"/>
                </a:tabLst>
              </a:pPr>
              <a:endParaRPr lang="en-US" sz="1188" dirty="0">
                <a:ea typeface="Times New Roman" panose="02020603050405020304" pitchFamily="18" charset="0"/>
                <a:cs typeface="Arial" panose="020B0604020202020204" pitchFamily="34" charset="0"/>
              </a:endParaRPr>
            </a:p>
            <a:p>
              <a:pPr marL="196661" indent="-196661"/>
              <a:r>
                <a:rPr lang="en-US" sz="1188" dirty="0">
                  <a:cs typeface="Arial" panose="020B0604020202020204" pitchFamily="34" charset="0"/>
                </a:rPr>
                <a:t>Enter content</a:t>
              </a:r>
            </a:p>
          </p:txBody>
        </p:sp>
        <p:sp>
          <p:nvSpPr>
            <p:cNvPr id="33" name="TextBox 32"/>
            <p:cNvSpPr txBox="1"/>
            <p:nvPr/>
          </p:nvSpPr>
          <p:spPr>
            <a:xfrm>
              <a:off x="23641" y="7529535"/>
              <a:ext cx="4997672" cy="816838"/>
            </a:xfrm>
            <a:prstGeom prst="rect">
              <a:avLst/>
            </a:prstGeom>
            <a:noFill/>
          </p:spPr>
          <p:txBody>
            <a:bodyPr wrap="square" rtlCol="0">
              <a:spAutoFit/>
            </a:bodyPr>
            <a:lstStyle/>
            <a:p>
              <a:pPr marL="196661" indent="-196661">
                <a:tabLst>
                  <a:tab pos="3879342" algn="r"/>
                </a:tabLst>
              </a:pPr>
              <a:r>
                <a:rPr lang="en-US" sz="1358" b="1" dirty="0">
                  <a:ea typeface="Times New Roman" panose="02020603050405020304" pitchFamily="18" charset="0"/>
                  <a:cs typeface="Arial" panose="020B0604020202020204" pitchFamily="34" charset="0"/>
                </a:rPr>
                <a:t>3.	Set the Target</a:t>
              </a:r>
              <a:endParaRPr lang="en-US" sz="1188" b="1" dirty="0">
                <a:ea typeface="Times New Roman" panose="02020603050405020304" pitchFamily="18" charset="0"/>
                <a:cs typeface="Arial" panose="020B0604020202020204" pitchFamily="34" charset="0"/>
              </a:endParaRPr>
            </a:p>
            <a:p>
              <a:pPr marL="196661" indent="-196661"/>
              <a:endParaRPr lang="en-US" sz="1358" b="1" dirty="0">
                <a:cs typeface="Arial" panose="020B0604020202020204" pitchFamily="34" charset="0"/>
              </a:endParaRPr>
            </a:p>
            <a:p>
              <a:pPr marL="196661" indent="-196661"/>
              <a:r>
                <a:rPr lang="en-US" sz="1188" dirty="0">
                  <a:cs typeface="Arial" panose="020B0604020202020204" pitchFamily="34" charset="0"/>
                </a:rPr>
                <a:t>Enter content</a:t>
              </a:r>
            </a:p>
          </p:txBody>
        </p:sp>
        <p:sp>
          <p:nvSpPr>
            <p:cNvPr id="36" name="TextBox 35"/>
            <p:cNvSpPr txBox="1"/>
            <p:nvPr/>
          </p:nvSpPr>
          <p:spPr>
            <a:xfrm>
              <a:off x="5029203" y="1501274"/>
              <a:ext cx="5011247" cy="816838"/>
            </a:xfrm>
            <a:prstGeom prst="rect">
              <a:avLst/>
            </a:prstGeom>
            <a:noFill/>
          </p:spPr>
          <p:txBody>
            <a:bodyPr wrap="square" rtlCol="0">
              <a:spAutoFit/>
            </a:bodyPr>
            <a:lstStyle/>
            <a:p>
              <a:pPr marL="196661" indent="-196661">
                <a:tabLst>
                  <a:tab pos="3879342" algn="r"/>
                </a:tabLst>
              </a:pPr>
              <a:r>
                <a:rPr lang="en-US" sz="1358" b="1" dirty="0">
                  <a:ea typeface="Times New Roman" panose="02020603050405020304" pitchFamily="18" charset="0"/>
                  <a:cs typeface="Arial" panose="020B0604020202020204" pitchFamily="34" charset="0"/>
                </a:rPr>
                <a:t>4.	</a:t>
              </a:r>
              <a:r>
                <a:rPr lang="en-US" sz="1400" b="1" dirty="0">
                  <a:ea typeface="Times New Roman" panose="02020603050405020304" pitchFamily="18" charset="0"/>
                  <a:cs typeface="Arial" panose="020B0604020202020204" pitchFamily="34" charset="0"/>
                </a:rPr>
                <a:t> Determine the Root Causes</a:t>
              </a:r>
              <a:endParaRPr lang="en-US" sz="1400" dirty="0">
                <a:cs typeface="Arial" panose="020B0604020202020204" pitchFamily="34" charset="0"/>
              </a:endParaRPr>
            </a:p>
            <a:p>
              <a:pPr marL="196661" indent="-196661"/>
              <a:endParaRPr lang="en-US" sz="1358" dirty="0">
                <a:cs typeface="Arial" panose="020B0604020202020204" pitchFamily="34" charset="0"/>
              </a:endParaRPr>
            </a:p>
            <a:p>
              <a:pPr marL="196661" indent="-196661"/>
              <a:r>
                <a:rPr lang="en-US" sz="1188" dirty="0">
                  <a:cs typeface="Arial" panose="020B0604020202020204" pitchFamily="34" charset="0"/>
                </a:rPr>
                <a:t>Enter content</a:t>
              </a:r>
            </a:p>
          </p:txBody>
        </p:sp>
        <p:sp>
          <p:nvSpPr>
            <p:cNvPr id="37" name="TextBox 36"/>
            <p:cNvSpPr txBox="1"/>
            <p:nvPr/>
          </p:nvSpPr>
          <p:spPr>
            <a:xfrm>
              <a:off x="5040144" y="4633013"/>
              <a:ext cx="5021754" cy="786006"/>
            </a:xfrm>
            <a:prstGeom prst="rect">
              <a:avLst/>
            </a:prstGeom>
            <a:noFill/>
          </p:spPr>
          <p:txBody>
            <a:bodyPr wrap="square" rtlCol="0">
              <a:spAutoFit/>
            </a:bodyPr>
            <a:lstStyle/>
            <a:p>
              <a:pPr marL="196661" indent="-196661">
                <a:tabLst>
                  <a:tab pos="3879342" algn="r"/>
                </a:tabLst>
              </a:pPr>
              <a:r>
                <a:rPr lang="en-US" sz="1358" b="1" dirty="0">
                  <a:ea typeface="Times New Roman" panose="02020603050405020304" pitchFamily="18" charset="0"/>
                  <a:cs typeface="Arial" panose="020B0604020202020204" pitchFamily="34" charset="0"/>
                </a:rPr>
                <a:t>5.	</a:t>
              </a:r>
              <a:r>
                <a:rPr lang="en-US" sz="1200" b="1" dirty="0">
                  <a:ea typeface="Times New Roman" panose="02020603050405020304" pitchFamily="18" charset="0"/>
                  <a:cs typeface="Arial" panose="020B0604020202020204" pitchFamily="34" charset="0"/>
                </a:rPr>
                <a:t> </a:t>
              </a:r>
              <a:r>
                <a:rPr lang="en-US" sz="1360" b="1" dirty="0">
                  <a:ea typeface="Times New Roman" panose="02020603050405020304" pitchFamily="18" charset="0"/>
                  <a:cs typeface="Arial" panose="020B0604020202020204" pitchFamily="34" charset="0"/>
                </a:rPr>
                <a:t>Develop Prioritized Projects / Countermeasures</a:t>
              </a:r>
              <a:endParaRPr lang="en-US" sz="1360" dirty="0">
                <a:cs typeface="Arial" panose="020B0604020202020204" pitchFamily="34" charset="0"/>
              </a:endParaRPr>
            </a:p>
            <a:p>
              <a:pPr marL="196661" indent="-196661"/>
              <a:endParaRPr lang="en-US" sz="1188" dirty="0">
                <a:cs typeface="Arial" panose="020B0604020202020204" pitchFamily="34" charset="0"/>
              </a:endParaRPr>
            </a:p>
            <a:p>
              <a:pPr marL="196661" indent="-196661"/>
              <a:r>
                <a:rPr lang="en-US" sz="1188" dirty="0">
                  <a:cs typeface="Arial" panose="020B0604020202020204" pitchFamily="34" charset="0"/>
                </a:rPr>
                <a:t>Enter content</a:t>
              </a:r>
            </a:p>
          </p:txBody>
        </p:sp>
        <p:sp>
          <p:nvSpPr>
            <p:cNvPr id="38" name="TextBox 37"/>
            <p:cNvSpPr txBox="1"/>
            <p:nvPr/>
          </p:nvSpPr>
          <p:spPr>
            <a:xfrm>
              <a:off x="5045721" y="7518969"/>
              <a:ext cx="4997672" cy="755550"/>
            </a:xfrm>
            <a:prstGeom prst="rect">
              <a:avLst/>
            </a:prstGeom>
            <a:noFill/>
          </p:spPr>
          <p:txBody>
            <a:bodyPr wrap="square" rtlCol="0">
              <a:spAutoFit/>
            </a:bodyPr>
            <a:lstStyle/>
            <a:p>
              <a:pPr marL="196661" indent="-196661">
                <a:tabLst>
                  <a:tab pos="3879342" algn="r"/>
                </a:tabLst>
              </a:pPr>
              <a:r>
                <a:rPr lang="en-US" sz="1360" b="1" dirty="0">
                  <a:ea typeface="Times New Roman" panose="02020603050405020304" pitchFamily="18" charset="0"/>
                  <a:cs typeface="Arial" panose="020B0604020202020204" pitchFamily="34" charset="0"/>
                </a:rPr>
                <a:t>6.	 Implement Countermeasures</a:t>
              </a:r>
              <a:endParaRPr lang="en-US" sz="1360" b="1" dirty="0">
                <a:latin typeface="Arial" panose="020B0604020202020204" pitchFamily="34" charset="0"/>
                <a:ea typeface="Times New Roman" panose="02020603050405020304" pitchFamily="18" charset="0"/>
                <a:cs typeface="Arial" panose="020B0604020202020204" pitchFamily="34" charset="0"/>
              </a:endParaRPr>
            </a:p>
            <a:p>
              <a:pPr marL="196661" indent="-196661"/>
              <a:endParaRPr lang="en-US" sz="1188" dirty="0">
                <a:latin typeface="Arial" panose="020B0604020202020204" pitchFamily="34" charset="0"/>
                <a:cs typeface="Arial" panose="020B0604020202020204" pitchFamily="34" charset="0"/>
              </a:endParaRPr>
            </a:p>
            <a:p>
              <a:pPr marL="196661" indent="-196661"/>
              <a:r>
                <a:rPr lang="en-US" sz="1018" dirty="0">
                  <a:latin typeface="Arial" panose="020B0604020202020204" pitchFamily="34" charset="0"/>
                  <a:cs typeface="Arial" panose="020B0604020202020204" pitchFamily="34" charset="0"/>
                </a:rPr>
                <a:t>Enter content</a:t>
              </a:r>
            </a:p>
          </p:txBody>
        </p:sp>
        <p:sp>
          <p:nvSpPr>
            <p:cNvPr id="39" name="TextBox 38"/>
            <p:cNvSpPr txBox="1"/>
            <p:nvPr/>
          </p:nvSpPr>
          <p:spPr>
            <a:xfrm>
              <a:off x="10098358" y="1508471"/>
              <a:ext cx="4997672" cy="816838"/>
            </a:xfrm>
            <a:prstGeom prst="rect">
              <a:avLst/>
            </a:prstGeom>
            <a:noFill/>
          </p:spPr>
          <p:txBody>
            <a:bodyPr wrap="square" rtlCol="0">
              <a:spAutoFit/>
            </a:bodyPr>
            <a:lstStyle/>
            <a:p>
              <a:pPr marL="196661" indent="-196661">
                <a:buAutoNum type="arabicPeriod" startAt="7"/>
                <a:tabLst>
                  <a:tab pos="3879342" algn="r"/>
                </a:tabLst>
              </a:pPr>
              <a:r>
                <a:rPr lang="en-US" sz="1360" b="1" dirty="0">
                  <a:ea typeface="Times New Roman" panose="02020603050405020304" pitchFamily="18" charset="0"/>
                  <a:cs typeface="Arial" panose="020B0604020202020204" pitchFamily="34" charset="0"/>
                </a:rPr>
                <a:t>Monitor Performance and Confirm Results</a:t>
              </a:r>
            </a:p>
            <a:p>
              <a:pPr marL="196661" indent="-196661">
                <a:tabLst>
                  <a:tab pos="3879342" algn="r"/>
                </a:tabLst>
              </a:pPr>
              <a:endParaRPr lang="en-US" sz="1358" dirty="0">
                <a:cs typeface="Arial" panose="020B0604020202020204" pitchFamily="34" charset="0"/>
              </a:endParaRPr>
            </a:p>
            <a:p>
              <a:pPr marL="196661" indent="-196661"/>
              <a:r>
                <a:rPr lang="en-US" sz="1188" dirty="0">
                  <a:cs typeface="Arial" panose="020B0604020202020204" pitchFamily="34" charset="0"/>
                </a:rPr>
                <a:t>Enter content</a:t>
              </a:r>
            </a:p>
          </p:txBody>
        </p:sp>
        <p:sp>
          <p:nvSpPr>
            <p:cNvPr id="40" name="TextBox 39"/>
            <p:cNvSpPr txBox="1"/>
            <p:nvPr/>
          </p:nvSpPr>
          <p:spPr>
            <a:xfrm>
              <a:off x="10061899" y="6754698"/>
              <a:ext cx="4997672" cy="816838"/>
            </a:xfrm>
            <a:prstGeom prst="rect">
              <a:avLst/>
            </a:prstGeom>
            <a:noFill/>
          </p:spPr>
          <p:txBody>
            <a:bodyPr wrap="square" rtlCol="0">
              <a:spAutoFit/>
            </a:bodyPr>
            <a:lstStyle/>
            <a:p>
              <a:pPr marL="196661" indent="-196661">
                <a:tabLst>
                  <a:tab pos="3879342" algn="r"/>
                </a:tabLst>
              </a:pPr>
              <a:r>
                <a:rPr lang="en-US" sz="1358" b="1" dirty="0">
                  <a:ea typeface="Times New Roman" panose="02020603050405020304" pitchFamily="18" charset="0"/>
                  <a:cs typeface="Arial" panose="020B0604020202020204" pitchFamily="34" charset="0"/>
                </a:rPr>
                <a:t>8.	</a:t>
              </a:r>
              <a:r>
                <a:rPr lang="en-US" sz="1400" b="1" dirty="0">
                  <a:ea typeface="Times New Roman" panose="02020603050405020304" pitchFamily="18" charset="0"/>
                  <a:cs typeface="Arial" panose="020B0604020202020204" pitchFamily="34" charset="0"/>
                </a:rPr>
                <a:t>Sustain Success / Transfer Knowledge</a:t>
              </a:r>
              <a:endParaRPr lang="en-US" sz="1400" dirty="0">
                <a:cs typeface="Arial" panose="020B0604020202020204" pitchFamily="34" charset="0"/>
              </a:endParaRPr>
            </a:p>
            <a:p>
              <a:pPr marL="196661" indent="-196661">
                <a:tabLst>
                  <a:tab pos="3879342" algn="r"/>
                </a:tabLst>
              </a:pPr>
              <a:endParaRPr lang="en-US" sz="1358" dirty="0">
                <a:cs typeface="Arial" panose="020B0604020202020204" pitchFamily="34" charset="0"/>
              </a:endParaRPr>
            </a:p>
            <a:p>
              <a:pPr marL="196661" indent="-196661"/>
              <a:r>
                <a:rPr lang="en-US" sz="1188" dirty="0">
                  <a:cs typeface="Arial" panose="020B0604020202020204" pitchFamily="34" charset="0"/>
                </a:rPr>
                <a:t>Enter content</a:t>
              </a:r>
            </a:p>
          </p:txBody>
        </p:sp>
        <p:sp>
          <p:nvSpPr>
            <p:cNvPr id="41" name="TextBox 40"/>
            <p:cNvSpPr txBox="1"/>
            <p:nvPr/>
          </p:nvSpPr>
          <p:spPr>
            <a:xfrm>
              <a:off x="26271" y="510656"/>
              <a:ext cx="4997672" cy="662675"/>
            </a:xfrm>
            <a:prstGeom prst="rect">
              <a:avLst/>
            </a:prstGeom>
            <a:noFill/>
          </p:spPr>
          <p:txBody>
            <a:bodyPr wrap="square" rtlCol="0">
              <a:spAutoFit/>
            </a:bodyPr>
            <a:lstStyle/>
            <a:p>
              <a:r>
                <a:rPr lang="en-US" sz="1018" b="1" dirty="0">
                  <a:cs typeface="Arial" panose="020B0604020202020204" pitchFamily="34" charset="0"/>
                </a:rPr>
                <a:t>Strategic Initiative Alignment:</a:t>
              </a:r>
            </a:p>
            <a:p>
              <a:r>
                <a:rPr lang="en-US" sz="1018" b="1" dirty="0">
                  <a:cs typeface="Arial" panose="020B0604020202020204" pitchFamily="34" charset="0"/>
                </a:rPr>
                <a:t>Accountable Leader:</a:t>
              </a:r>
            </a:p>
            <a:p>
              <a:r>
                <a:rPr lang="en-US" sz="1018" b="1" dirty="0">
                  <a:cs typeface="Arial" panose="020B0604020202020204" pitchFamily="34" charset="0"/>
                </a:rPr>
                <a:t>Project Lead:</a:t>
              </a:r>
            </a:p>
          </p:txBody>
        </p:sp>
        <p:sp>
          <p:nvSpPr>
            <p:cNvPr id="42" name="TextBox 41"/>
            <p:cNvSpPr txBox="1"/>
            <p:nvPr/>
          </p:nvSpPr>
          <p:spPr>
            <a:xfrm>
              <a:off x="5029202" y="685203"/>
              <a:ext cx="4997672" cy="508889"/>
            </a:xfrm>
            <a:prstGeom prst="rect">
              <a:avLst/>
            </a:prstGeom>
            <a:noFill/>
          </p:spPr>
          <p:txBody>
            <a:bodyPr wrap="square" rtlCol="0">
              <a:spAutoFit/>
            </a:bodyPr>
            <a:lstStyle/>
            <a:p>
              <a:r>
                <a:rPr lang="en-US" sz="1018" b="1" dirty="0">
                  <a:cs typeface="Arial" panose="020B0604020202020204" pitchFamily="34" charset="0"/>
                </a:rPr>
                <a:t>Location:</a:t>
              </a:r>
            </a:p>
            <a:p>
              <a:r>
                <a:rPr lang="en-US" sz="1018" b="1" dirty="0">
                  <a:cs typeface="Arial" panose="020B0604020202020204" pitchFamily="34" charset="0"/>
                </a:rPr>
                <a:t>Project Number</a:t>
              </a:r>
              <a:r>
                <a:rPr lang="en-US" sz="1188" b="1" dirty="0">
                  <a:cs typeface="Arial" panose="020B0604020202020204" pitchFamily="34" charset="0"/>
                </a:rPr>
                <a:t>:</a:t>
              </a:r>
            </a:p>
          </p:txBody>
        </p:sp>
        <p:sp>
          <p:nvSpPr>
            <p:cNvPr id="43" name="TextBox 42"/>
            <p:cNvSpPr txBox="1"/>
            <p:nvPr/>
          </p:nvSpPr>
          <p:spPr>
            <a:xfrm>
              <a:off x="10053146" y="715980"/>
              <a:ext cx="1703426" cy="478057"/>
            </a:xfrm>
            <a:prstGeom prst="rect">
              <a:avLst/>
            </a:prstGeom>
            <a:noFill/>
          </p:spPr>
          <p:txBody>
            <a:bodyPr wrap="square" rtlCol="0">
              <a:spAutoFit/>
            </a:bodyPr>
            <a:lstStyle/>
            <a:p>
              <a:r>
                <a:rPr lang="en-US" sz="1018" b="1" dirty="0">
                  <a:cs typeface="Arial" panose="020B0604020202020204" pitchFamily="34" charset="0"/>
                </a:rPr>
                <a:t>Start Date:</a:t>
              </a:r>
            </a:p>
            <a:p>
              <a:r>
                <a:rPr lang="en-US" sz="1018" b="1" dirty="0">
                  <a:cs typeface="Arial" panose="020B0604020202020204" pitchFamily="34" charset="0"/>
                </a:rPr>
                <a:t>End Date:</a:t>
              </a:r>
            </a:p>
          </p:txBody>
        </p:sp>
      </p:grpSp>
      <p:sp>
        <p:nvSpPr>
          <p:cNvPr id="28" name="TextBox 27"/>
          <p:cNvSpPr txBox="1"/>
          <p:nvPr/>
        </p:nvSpPr>
        <p:spPr>
          <a:xfrm>
            <a:off x="2391049" y="285654"/>
            <a:ext cx="7705433" cy="405624"/>
          </a:xfrm>
          <a:prstGeom prst="rect">
            <a:avLst/>
          </a:prstGeom>
          <a:noFill/>
        </p:spPr>
        <p:txBody>
          <a:bodyPr wrap="square" rtlCol="0">
            <a:spAutoFit/>
          </a:bodyPr>
          <a:lstStyle/>
          <a:p>
            <a:pPr algn="ctr"/>
            <a:r>
              <a:rPr lang="en-US" sz="2036" b="1" dirty="0">
                <a:ea typeface="Times New Roman" panose="02020603050405020304" pitchFamily="18" charset="0"/>
                <a:cs typeface="Arial" panose="020B0604020202020204" pitchFamily="34" charset="0"/>
              </a:rPr>
              <a:t>8-Step Practical Problem Solving Project A3 Title</a:t>
            </a:r>
          </a:p>
        </p:txBody>
      </p:sp>
      <p:sp>
        <p:nvSpPr>
          <p:cNvPr id="29" name="TextBox 28"/>
          <p:cNvSpPr txBox="1"/>
          <p:nvPr/>
        </p:nvSpPr>
        <p:spPr>
          <a:xfrm>
            <a:off x="-22852" y="8860114"/>
            <a:ext cx="4240449" cy="405624"/>
          </a:xfrm>
          <a:prstGeom prst="rect">
            <a:avLst/>
          </a:prstGeom>
          <a:noFill/>
        </p:spPr>
        <p:txBody>
          <a:bodyPr wrap="square" rtlCol="0">
            <a:spAutoFit/>
          </a:bodyPr>
          <a:lstStyle/>
          <a:p>
            <a:r>
              <a:rPr lang="en-US" sz="1018" b="1" dirty="0">
                <a:cs typeface="Arial" panose="020B0604020202020204" pitchFamily="34" charset="0"/>
              </a:rPr>
              <a:t>Team Members:</a:t>
            </a:r>
          </a:p>
          <a:p>
            <a:r>
              <a:rPr lang="en-US" sz="1018" b="1" dirty="0">
                <a:cs typeface="Arial" panose="020B0604020202020204" pitchFamily="34" charset="0"/>
              </a:rPr>
              <a:t>Improvement Scientist / Coach:</a:t>
            </a:r>
          </a:p>
        </p:txBody>
      </p:sp>
    </p:spTree>
    <p:extLst>
      <p:ext uri="{BB962C8B-B14F-4D97-AF65-F5344CB8AC3E}">
        <p14:creationId xmlns:p14="http://schemas.microsoft.com/office/powerpoint/2010/main" val="427562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17998" y="618826"/>
            <a:ext cx="12820845" cy="8296918"/>
            <a:chOff x="6735" y="140290"/>
            <a:chExt cx="15110281" cy="9435510"/>
          </a:xfrm>
        </p:grpSpPr>
        <p:sp>
          <p:nvSpPr>
            <p:cNvPr id="10" name="Rectangle 9"/>
            <p:cNvSpPr/>
            <p:nvPr/>
          </p:nvSpPr>
          <p:spPr>
            <a:xfrm>
              <a:off x="12700" y="1474445"/>
              <a:ext cx="15049500" cy="81013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cxnSp>
          <p:nvCxnSpPr>
            <p:cNvPr id="13" name="Straight Connector 12"/>
            <p:cNvCxnSpPr/>
            <p:nvPr/>
          </p:nvCxnSpPr>
          <p:spPr>
            <a:xfrm>
              <a:off x="5023944" y="1499845"/>
              <a:ext cx="0" cy="8075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42635" y="1499845"/>
              <a:ext cx="0" cy="8075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700" y="4803220"/>
              <a:ext cx="5011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48" y="6948464"/>
              <a:ext cx="5011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202" y="3459957"/>
              <a:ext cx="5011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39334" y="6941988"/>
              <a:ext cx="5011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045717" y="6076471"/>
              <a:ext cx="5011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210" y="4906765"/>
              <a:ext cx="4997672" cy="2063108"/>
            </a:xfrm>
            <a:prstGeom prst="rect">
              <a:avLst/>
            </a:prstGeom>
            <a:noFill/>
          </p:spPr>
          <p:txBody>
            <a:bodyPr wrap="square" rtlCol="0">
              <a:spAutoFit/>
            </a:bodyPr>
            <a:lstStyle/>
            <a:p>
              <a:pPr marL="196661" indent="-196661">
                <a:tabLst>
                  <a:tab pos="3879342" algn="r"/>
                </a:tabLst>
              </a:pPr>
              <a:r>
                <a:rPr lang="en-US" sz="1188" b="1" dirty="0">
                  <a:ea typeface="Segoe UI Emoji" panose="020B0502040204020203" pitchFamily="34" charset="0"/>
                  <a:cs typeface="Arial" panose="020B0604020202020204" pitchFamily="34" charset="0"/>
                </a:rPr>
                <a:t>2.	 Break Down the Problem / Identify Performance Gaps</a:t>
              </a:r>
            </a:p>
            <a:p>
              <a:pPr marL="196661" indent="-196661">
                <a:tabLst>
                  <a:tab pos="3879342" algn="r"/>
                </a:tabLst>
              </a:pPr>
              <a:endParaRPr lang="en-US" sz="679" b="1" dirty="0">
                <a:ea typeface="Segoe UI Emoji" panose="020B0502040204020203" pitchFamily="34" charset="0"/>
                <a:cs typeface="Arial" panose="020B0604020202020204" pitchFamily="34" charset="0"/>
              </a:endParaRPr>
            </a:p>
            <a:p>
              <a:r>
                <a:rPr lang="en-US" sz="1050" dirty="0"/>
                <a:t>Provide a process map and at least one graph  that relates to the problem in Step 1 and best “visualizes” the problem</a:t>
              </a:r>
              <a:endParaRPr lang="en-US" sz="1018" dirty="0">
                <a:ea typeface="Segoe UI Emoji" panose="020B0502040204020203" pitchFamily="34" charset="0"/>
                <a:cs typeface="Arial" panose="020B0604020202020204" pitchFamily="34" charset="0"/>
              </a:endParaRPr>
            </a:p>
            <a:p>
              <a:r>
                <a:rPr lang="en-US" sz="1018" dirty="0">
                  <a:ea typeface="Segoe UI Emoji" panose="020B0502040204020203" pitchFamily="34" charset="0"/>
                  <a:cs typeface="Arial" panose="020B0604020202020204" pitchFamily="34" charset="0"/>
                </a:rPr>
                <a:t> </a:t>
              </a:r>
            </a:p>
            <a:p>
              <a:pPr>
                <a:tabLst>
                  <a:tab pos="579207" algn="l"/>
                </a:tabLst>
              </a:pPr>
              <a:endParaRPr lang="en-US" sz="1018" b="1" dirty="0">
                <a:ea typeface="Segoe UI Emoji" panose="020B0502040204020203" pitchFamily="34" charset="0"/>
                <a:cs typeface="Arial" panose="020B0604020202020204" pitchFamily="34" charset="0"/>
              </a:endParaRPr>
            </a:p>
            <a:p>
              <a:pPr>
                <a:tabLst>
                  <a:tab pos="579207" algn="l"/>
                </a:tabLst>
              </a:pPr>
              <a:endParaRPr lang="en-US" sz="1018" b="1" dirty="0">
                <a:ea typeface="Segoe UI Emoji" panose="020B0502040204020203" pitchFamily="34" charset="0"/>
                <a:cs typeface="Arial" panose="020B0604020202020204" pitchFamily="34" charset="0"/>
              </a:endParaRPr>
            </a:p>
            <a:p>
              <a:pPr>
                <a:tabLst>
                  <a:tab pos="579207" algn="l"/>
                </a:tabLst>
              </a:pPr>
              <a:endParaRPr lang="en-US" sz="1018" b="1" dirty="0">
                <a:ea typeface="Segoe UI Emoji" panose="020B0502040204020203" pitchFamily="34" charset="0"/>
                <a:cs typeface="Arial" panose="020B0604020202020204" pitchFamily="34" charset="0"/>
              </a:endParaRPr>
            </a:p>
            <a:p>
              <a:pPr>
                <a:tabLst>
                  <a:tab pos="579207" algn="l"/>
                </a:tabLst>
              </a:pPr>
              <a:r>
                <a:rPr lang="en-US" sz="1018" b="1" dirty="0">
                  <a:ea typeface="Segoe UI Emoji" panose="020B0502040204020203" pitchFamily="34" charset="0"/>
                  <a:cs typeface="Arial" panose="020B0604020202020204" pitchFamily="34" charset="0"/>
                </a:rPr>
                <a:t>TOOLS:  </a:t>
              </a:r>
              <a:r>
                <a:rPr lang="en-US" sz="1050" dirty="0">
                  <a:latin typeface="Segoe UI" panose="020B0502040204020203" pitchFamily="34" charset="0"/>
                  <a:ea typeface="Calibri" panose="020F0502020204030204" pitchFamily="34" charset="0"/>
                </a:rPr>
                <a:t>Histogram, Detailed Process Map, VSM, Spaghetti Diagram, Constraint/Bottleneck Analysis, </a:t>
              </a:r>
              <a:r>
                <a:rPr lang="en-US" sz="1050" dirty="0" err="1">
                  <a:latin typeface="Segoe UI" panose="020B0502040204020203" pitchFamily="34" charset="0"/>
                  <a:ea typeface="Calibri" panose="020F0502020204030204" pitchFamily="34" charset="0"/>
                </a:rPr>
                <a:t>Takt</a:t>
              </a:r>
              <a:r>
                <a:rPr lang="en-US" sz="1050" dirty="0">
                  <a:latin typeface="Segoe UI" panose="020B0502040204020203" pitchFamily="34" charset="0"/>
                  <a:ea typeface="Calibri" panose="020F0502020204030204" pitchFamily="34" charset="0"/>
                </a:rPr>
                <a:t> Time/Rate Analyses, Run Chart, Time Series Plot, Pareto Chart, Boxplot, %Yield, SQL</a:t>
              </a:r>
              <a:endParaRPr lang="en-US" sz="1018" dirty="0">
                <a:ea typeface="Segoe UI Emoji" panose="020B0502040204020203" pitchFamily="34" charset="0"/>
                <a:cs typeface="Arial" panose="020B0604020202020204" pitchFamily="34" charset="0"/>
              </a:endParaRPr>
            </a:p>
          </p:txBody>
        </p:sp>
        <p:sp>
          <p:nvSpPr>
            <p:cNvPr id="33" name="TextBox 32"/>
            <p:cNvSpPr txBox="1"/>
            <p:nvPr/>
          </p:nvSpPr>
          <p:spPr>
            <a:xfrm>
              <a:off x="23209" y="6939418"/>
              <a:ext cx="5109184" cy="1042309"/>
            </a:xfrm>
            <a:prstGeom prst="rect">
              <a:avLst/>
            </a:prstGeom>
            <a:noFill/>
          </p:spPr>
          <p:txBody>
            <a:bodyPr wrap="square" rtlCol="0">
              <a:spAutoFit/>
            </a:bodyPr>
            <a:lstStyle/>
            <a:p>
              <a:pPr marL="196661" indent="-196661">
                <a:tabLst>
                  <a:tab pos="3879342" algn="r"/>
                </a:tabLst>
              </a:pPr>
              <a:r>
                <a:rPr lang="en-US" sz="1188" b="1" dirty="0">
                  <a:ea typeface="Times New Roman" panose="02020603050405020304" pitchFamily="18" charset="0"/>
                  <a:cs typeface="Arial" panose="020B0604020202020204" pitchFamily="34" charset="0"/>
                </a:rPr>
                <a:t>3.	Set the Target</a:t>
              </a:r>
              <a:endParaRPr lang="en-US" sz="339" dirty="0">
                <a:cs typeface="Arial" panose="020B0604020202020204" pitchFamily="34" charset="0"/>
              </a:endParaRPr>
            </a:p>
            <a:p>
              <a:r>
                <a:rPr lang="en-US" sz="1050" dirty="0"/>
                <a:t>The “Set the Target” table must include all of the elements of the table below and least one measure related to the problem defined Step 1 and visualized in Step 2. </a:t>
              </a:r>
            </a:p>
            <a:p>
              <a:endParaRPr lang="en-US" sz="1018" dirty="0">
                <a:ea typeface="Times New Roman" panose="02020603050405020304" pitchFamily="18" charset="0"/>
                <a:cs typeface="Arial" panose="020B0604020202020204" pitchFamily="34" charset="0"/>
              </a:endParaRPr>
            </a:p>
          </p:txBody>
        </p:sp>
        <p:sp>
          <p:nvSpPr>
            <p:cNvPr id="36" name="TextBox 35"/>
            <p:cNvSpPr txBox="1"/>
            <p:nvPr/>
          </p:nvSpPr>
          <p:spPr>
            <a:xfrm>
              <a:off x="5029202" y="1492549"/>
              <a:ext cx="2541570" cy="1955480"/>
            </a:xfrm>
            <a:prstGeom prst="rect">
              <a:avLst/>
            </a:prstGeom>
            <a:noFill/>
          </p:spPr>
          <p:txBody>
            <a:bodyPr wrap="square" rtlCol="0">
              <a:spAutoFit/>
            </a:bodyPr>
            <a:lstStyle/>
            <a:p>
              <a:pPr marL="196661" indent="-196661">
                <a:tabLst>
                  <a:tab pos="3879342" algn="r"/>
                </a:tabLst>
              </a:pPr>
              <a:r>
                <a:rPr lang="en-US" sz="1188" b="1" dirty="0">
                  <a:ea typeface="Times New Roman" panose="02020603050405020304" pitchFamily="18" charset="0"/>
                  <a:cs typeface="Arial" panose="020B0604020202020204" pitchFamily="34" charset="0"/>
                </a:rPr>
                <a:t>4.	 Determine the Root Causes</a:t>
              </a:r>
              <a:endParaRPr lang="en-US" sz="1188" dirty="0">
                <a:cs typeface="Arial" panose="020B0604020202020204" pitchFamily="34" charset="0"/>
              </a:endParaRPr>
            </a:p>
            <a:p>
              <a:pPr marL="196661" indent="-196661"/>
              <a:r>
                <a:rPr lang="en-US" sz="1018" dirty="0">
                  <a:ea typeface="Times New Roman" panose="02020603050405020304" pitchFamily="18" charset="0"/>
                  <a:cs typeface="Arial" panose="020B0604020202020204" pitchFamily="34" charset="0"/>
                </a:rPr>
                <a:t>What are the root causes of the problem?</a:t>
              </a:r>
            </a:p>
            <a:p>
              <a:pPr marL="171450" indent="-171450">
                <a:buFont typeface="Wingdings" panose="05000000000000000000" pitchFamily="2" charset="2"/>
                <a:buChar char="§"/>
              </a:pPr>
              <a:r>
                <a:rPr lang="en-US" sz="1050" dirty="0"/>
                <a:t>Provide a screen shot/picture of the root cause tool you used and show the priority of your root causes</a:t>
              </a:r>
            </a:p>
            <a:p>
              <a:pPr marL="171450" indent="-171450">
                <a:buFont typeface="Wingdings" panose="05000000000000000000" pitchFamily="2" charset="2"/>
                <a:buChar char="§"/>
              </a:pPr>
              <a:r>
                <a:rPr lang="en-US" sz="1050" dirty="0"/>
                <a:t> These should be the root causes of the problem you broke down in Step 2</a:t>
              </a:r>
              <a:endParaRPr lang="en-US" sz="1018" dirty="0">
                <a:ea typeface="Times New Roman" panose="02020603050405020304" pitchFamily="18" charset="0"/>
                <a:cs typeface="Arial" panose="020B0604020202020204" pitchFamily="34" charset="0"/>
              </a:endParaRPr>
            </a:p>
          </p:txBody>
        </p:sp>
        <p:sp>
          <p:nvSpPr>
            <p:cNvPr id="37" name="TextBox 36"/>
            <p:cNvSpPr txBox="1"/>
            <p:nvPr/>
          </p:nvSpPr>
          <p:spPr>
            <a:xfrm>
              <a:off x="5018206" y="3471426"/>
              <a:ext cx="5036217" cy="983027"/>
            </a:xfrm>
            <a:prstGeom prst="rect">
              <a:avLst/>
            </a:prstGeom>
            <a:noFill/>
          </p:spPr>
          <p:txBody>
            <a:bodyPr wrap="square" rtlCol="0">
              <a:spAutoFit/>
            </a:bodyPr>
            <a:lstStyle/>
            <a:p>
              <a:pPr marL="196661" indent="-196661">
                <a:tabLst>
                  <a:tab pos="3879342" algn="r"/>
                </a:tabLst>
              </a:pPr>
              <a:r>
                <a:rPr lang="en-US" sz="1188" b="1" dirty="0">
                  <a:ea typeface="Times New Roman" panose="02020603050405020304" pitchFamily="18" charset="0"/>
                  <a:cs typeface="Arial" panose="020B0604020202020204" pitchFamily="34" charset="0"/>
                </a:rPr>
                <a:t>5.	Develop Prioritized Projects / Countermeasures</a:t>
              </a:r>
            </a:p>
            <a:p>
              <a:r>
                <a:rPr lang="en-US" sz="1050" dirty="0"/>
                <a:t>Step 5 must include, at minimum, all of the elements in the table below.  This is where you provide the countermeasures for the prioritized root causes from Step 4.  </a:t>
              </a:r>
            </a:p>
            <a:p>
              <a:endParaRPr lang="en-US" sz="679" dirty="0">
                <a:ea typeface="Times New Roman" panose="02020603050405020304" pitchFamily="18" charset="0"/>
                <a:cs typeface="Arial" panose="020B0604020202020204" pitchFamily="34" charset="0"/>
              </a:endParaRPr>
            </a:p>
          </p:txBody>
        </p:sp>
        <p:sp>
          <p:nvSpPr>
            <p:cNvPr id="38" name="TextBox 37"/>
            <p:cNvSpPr txBox="1"/>
            <p:nvPr/>
          </p:nvSpPr>
          <p:spPr>
            <a:xfrm>
              <a:off x="4985870" y="6994890"/>
              <a:ext cx="4997672" cy="1398594"/>
            </a:xfrm>
            <a:prstGeom prst="rect">
              <a:avLst/>
            </a:prstGeom>
            <a:noFill/>
          </p:spPr>
          <p:txBody>
            <a:bodyPr wrap="square" rtlCol="0">
              <a:spAutoFit/>
            </a:bodyPr>
            <a:lstStyle/>
            <a:p>
              <a:pPr marL="196661" indent="-196661">
                <a:tabLst>
                  <a:tab pos="3879342" algn="r"/>
                </a:tabLst>
              </a:pPr>
              <a:r>
                <a:rPr lang="en-US" sz="1188" b="1" dirty="0">
                  <a:ea typeface="Times New Roman" panose="02020603050405020304" pitchFamily="18" charset="0"/>
                  <a:cs typeface="Arial" panose="020B0604020202020204" pitchFamily="34" charset="0"/>
                </a:rPr>
                <a:t>6.	 Implement Countermeasures</a:t>
              </a:r>
              <a:endParaRPr lang="en-US" sz="1018" b="1" dirty="0">
                <a:ea typeface="Times New Roman" panose="02020603050405020304" pitchFamily="18" charset="0"/>
                <a:cs typeface="Arial" panose="020B0604020202020204" pitchFamily="34" charset="0"/>
              </a:endParaRPr>
            </a:p>
            <a:p>
              <a:r>
                <a:rPr lang="en-US" sz="1050" dirty="0"/>
                <a:t>Step 6 must include, at minimum, all of the elements in the table below.  This where you provide the plan for implementing countermeasures from Step 5.</a:t>
              </a:r>
            </a:p>
            <a:p>
              <a:endParaRPr lang="en-US" sz="1018" dirty="0">
                <a:ea typeface="Times New Roman" panose="02020603050405020304" pitchFamily="18" charset="0"/>
                <a:cs typeface="Arial" panose="020B0604020202020204" pitchFamily="34" charset="0"/>
              </a:endParaRPr>
            </a:p>
            <a:p>
              <a:r>
                <a:rPr lang="en-US" sz="1018" dirty="0">
                  <a:ea typeface="Times New Roman" panose="02020603050405020304" pitchFamily="18" charset="0"/>
                  <a:cs typeface="Arial" panose="020B0604020202020204" pitchFamily="34" charset="0"/>
                </a:rPr>
                <a:t> </a:t>
              </a:r>
            </a:p>
            <a:p>
              <a:pPr marL="620695" indent="-620695"/>
              <a:r>
                <a:rPr lang="en-US" sz="1018" b="1" dirty="0">
                  <a:ea typeface="Times New Roman" panose="02020603050405020304" pitchFamily="18" charset="0"/>
                  <a:cs typeface="Arial" panose="020B0604020202020204" pitchFamily="34" charset="0"/>
                </a:rPr>
                <a:t>TOOLS:  </a:t>
              </a:r>
              <a:r>
                <a:rPr lang="en-US" sz="1018" dirty="0">
                  <a:ea typeface="Times New Roman" panose="02020603050405020304" pitchFamily="18" charset="0"/>
                  <a:cs typeface="Arial" panose="020B0604020202020204" pitchFamily="34" charset="0"/>
                </a:rPr>
                <a:t>Implementation Plan, SOPs, Work Instructions</a:t>
              </a:r>
              <a:endParaRPr lang="en-US" sz="1018" dirty="0">
                <a:cs typeface="Arial" panose="020B0604020202020204" pitchFamily="34" charset="0"/>
              </a:endParaRPr>
            </a:p>
          </p:txBody>
        </p:sp>
        <p:sp>
          <p:nvSpPr>
            <p:cNvPr id="39" name="TextBox 38"/>
            <p:cNvSpPr txBox="1"/>
            <p:nvPr/>
          </p:nvSpPr>
          <p:spPr>
            <a:xfrm>
              <a:off x="10119344" y="1529218"/>
              <a:ext cx="4997672" cy="2144850"/>
            </a:xfrm>
            <a:prstGeom prst="rect">
              <a:avLst/>
            </a:prstGeom>
            <a:noFill/>
          </p:spPr>
          <p:txBody>
            <a:bodyPr wrap="square" rtlCol="0">
              <a:spAutoFit/>
            </a:bodyPr>
            <a:lstStyle/>
            <a:p>
              <a:pPr marL="196661" indent="-196661">
                <a:buAutoNum type="arabicPeriod" startAt="7"/>
                <a:tabLst>
                  <a:tab pos="3879342" algn="r"/>
                </a:tabLst>
              </a:pPr>
              <a:r>
                <a:rPr lang="en-US" sz="1188" b="1" dirty="0">
                  <a:ea typeface="Times New Roman" panose="02020603050405020304" pitchFamily="18" charset="0"/>
                  <a:cs typeface="Arial" panose="020B0604020202020204" pitchFamily="34" charset="0"/>
                </a:rPr>
                <a:t>Monitor Performance and Confirm Results</a:t>
              </a:r>
            </a:p>
            <a:p>
              <a:endParaRPr lang="en-US" sz="1050" dirty="0"/>
            </a:p>
            <a:p>
              <a:r>
                <a:rPr lang="en-US" sz="1050" dirty="0"/>
                <a:t>Project must show improved performance after countermeasure implementation.  Provide a</a:t>
              </a:r>
              <a:r>
                <a:rPr lang="en-US" sz="1050" b="1" dirty="0"/>
                <a:t> graph</a:t>
              </a:r>
              <a:r>
                <a:rPr lang="en-US" sz="1050" dirty="0"/>
                <a:t> that shows </a:t>
              </a:r>
              <a:r>
                <a:rPr lang="en-US" sz="1050" b="1" dirty="0"/>
                <a:t>baseline performance </a:t>
              </a:r>
              <a:r>
                <a:rPr lang="en-US" sz="1050" dirty="0"/>
                <a:t>and </a:t>
              </a:r>
              <a:r>
                <a:rPr lang="en-US" sz="1050" b="1" dirty="0"/>
                <a:t>improved performance</a:t>
              </a:r>
              <a:r>
                <a:rPr lang="en-US" sz="1050" dirty="0"/>
                <a:t>.  Tell how you are performing relative to Steps 1    and 3. 	</a:t>
              </a:r>
            </a:p>
            <a:p>
              <a:endParaRPr lang="en-US" sz="1050" i="1" dirty="0"/>
            </a:p>
            <a:p>
              <a:r>
                <a:rPr lang="en-US" sz="1050" i="1" dirty="0"/>
                <a:t>If we are not meeting targets, do we need to return to Step 4?</a:t>
              </a:r>
              <a:r>
                <a:rPr lang="en-US" sz="1018" dirty="0">
                  <a:ea typeface="Times New Roman" panose="02020603050405020304" pitchFamily="18" charset="0"/>
                  <a:cs typeface="Arial" panose="020B0604020202020204" pitchFamily="34" charset="0"/>
                </a:rPr>
                <a:t> </a:t>
              </a:r>
            </a:p>
            <a:p>
              <a:endParaRPr lang="en-US" sz="1018" b="1" dirty="0">
                <a:ea typeface="Times New Roman" panose="02020603050405020304" pitchFamily="18" charset="0"/>
                <a:cs typeface="Arial" panose="020B0604020202020204" pitchFamily="34" charset="0"/>
              </a:endParaRPr>
            </a:p>
            <a:p>
              <a:r>
                <a:rPr lang="en-US" sz="1018" b="1" dirty="0">
                  <a:ea typeface="Times New Roman" panose="02020603050405020304" pitchFamily="18" charset="0"/>
                  <a:cs typeface="Arial" panose="020B0604020202020204" pitchFamily="34" charset="0"/>
                </a:rPr>
                <a:t>TOOLS:  </a:t>
              </a:r>
              <a:r>
                <a:rPr lang="en-US" sz="1050" dirty="0"/>
                <a:t>Time Series Plot, Run Chart, Boxplot, Pareto Chart, Audits, Routine Reporting, Control Plan, To-Be Process Map</a:t>
              </a:r>
              <a:endParaRPr lang="en-US" sz="1018" dirty="0">
                <a:ea typeface="Times New Roman" panose="02020603050405020304" pitchFamily="18" charset="0"/>
                <a:cs typeface="Arial" panose="020B0604020202020204" pitchFamily="34" charset="0"/>
              </a:endParaRPr>
            </a:p>
          </p:txBody>
        </p:sp>
        <p:sp>
          <p:nvSpPr>
            <p:cNvPr id="40" name="TextBox 39"/>
            <p:cNvSpPr txBox="1"/>
            <p:nvPr/>
          </p:nvSpPr>
          <p:spPr>
            <a:xfrm>
              <a:off x="10071946" y="6096087"/>
              <a:ext cx="4997672" cy="983027"/>
            </a:xfrm>
            <a:prstGeom prst="rect">
              <a:avLst/>
            </a:prstGeom>
            <a:noFill/>
          </p:spPr>
          <p:txBody>
            <a:bodyPr wrap="square" rtlCol="0">
              <a:spAutoFit/>
            </a:bodyPr>
            <a:lstStyle/>
            <a:p>
              <a:pPr marL="196661" indent="-196661">
                <a:tabLst>
                  <a:tab pos="3879342" algn="r"/>
                </a:tabLst>
              </a:pPr>
              <a:r>
                <a:rPr lang="en-US" sz="1188" b="1" dirty="0">
                  <a:ea typeface="Times New Roman" panose="02020603050405020304" pitchFamily="18" charset="0"/>
                  <a:cs typeface="Arial" panose="020B0604020202020204" pitchFamily="34" charset="0"/>
                </a:rPr>
                <a:t>8.	 Sustain Success / Transfer Knowledge</a:t>
              </a:r>
              <a:endParaRPr lang="en-US" sz="1188" dirty="0">
                <a:cs typeface="Arial" panose="020B0604020202020204" pitchFamily="34" charset="0"/>
              </a:endParaRPr>
            </a:p>
            <a:p>
              <a:endParaRPr lang="en-US" sz="679" dirty="0">
                <a:ea typeface="Times New Roman" panose="02020603050405020304" pitchFamily="18" charset="0"/>
                <a:cs typeface="Arial" panose="020B0604020202020204" pitchFamily="34" charset="0"/>
              </a:endParaRPr>
            </a:p>
            <a:p>
              <a:r>
                <a:rPr lang="en-US" sz="1050" dirty="0"/>
                <a:t>Step 8 must include, at minimum, all of the elements in the table below. </a:t>
              </a:r>
              <a:r>
                <a:rPr lang="en-US" sz="1050" b="1" i="1" dirty="0"/>
                <a:t>“Current Performance” in this table is the improved performance in     Step 7</a:t>
              </a:r>
              <a:r>
                <a:rPr lang="en-US" sz="1050" dirty="0"/>
                <a:t>.</a:t>
              </a:r>
            </a:p>
          </p:txBody>
        </p:sp>
        <p:sp>
          <p:nvSpPr>
            <p:cNvPr id="41" name="TextBox 40"/>
            <p:cNvSpPr txBox="1"/>
            <p:nvPr/>
          </p:nvSpPr>
          <p:spPr>
            <a:xfrm>
              <a:off x="6735" y="922331"/>
              <a:ext cx="15000539" cy="290017"/>
            </a:xfrm>
            <a:prstGeom prst="rect">
              <a:avLst/>
            </a:prstGeom>
            <a:noFill/>
          </p:spPr>
          <p:txBody>
            <a:bodyPr wrap="square" rtlCol="0">
              <a:spAutoFit/>
            </a:bodyPr>
            <a:lstStyle/>
            <a:p>
              <a:pPr>
                <a:tabLst>
                  <a:tab pos="2327605" algn="l"/>
                  <a:tab pos="4271318" algn="l"/>
                </a:tabLst>
              </a:pPr>
              <a:endParaRPr lang="en-US" sz="1018" dirty="0">
                <a:cs typeface="Arial" panose="020B0604020202020204" pitchFamily="34" charset="0"/>
              </a:endParaRPr>
            </a:p>
          </p:txBody>
        </p:sp>
        <p:sp>
          <p:nvSpPr>
            <p:cNvPr id="35" name="Rectangle 34"/>
            <p:cNvSpPr/>
            <p:nvPr/>
          </p:nvSpPr>
          <p:spPr>
            <a:xfrm>
              <a:off x="6735" y="1239912"/>
              <a:ext cx="15064742" cy="2396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980"/>
            </a:p>
          </p:txBody>
        </p:sp>
        <p:sp>
          <p:nvSpPr>
            <p:cNvPr id="46" name="Rectangle 45"/>
            <p:cNvSpPr/>
            <p:nvPr/>
          </p:nvSpPr>
          <p:spPr>
            <a:xfrm>
              <a:off x="6752" y="1167154"/>
              <a:ext cx="15064723" cy="930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980"/>
            </a:p>
          </p:txBody>
        </p:sp>
        <p:pic>
          <p:nvPicPr>
            <p:cNvPr id="47" name="Picture 46"/>
            <p:cNvPicPr/>
            <p:nvPr/>
          </p:nvPicPr>
          <p:blipFill>
            <a:blip r:embed="rId2">
              <a:clrChange>
                <a:clrFrom>
                  <a:srgbClr val="FFFFFE"/>
                </a:clrFrom>
                <a:clrTo>
                  <a:srgbClr val="FFFFFE">
                    <a:alpha val="0"/>
                  </a:srgbClr>
                </a:clrTo>
              </a:clrChange>
            </a:blip>
            <a:srcRect/>
            <a:stretch>
              <a:fillRect/>
            </a:stretch>
          </p:blipFill>
          <p:spPr bwMode="auto">
            <a:xfrm>
              <a:off x="12906703" y="140290"/>
              <a:ext cx="1957103" cy="846824"/>
            </a:xfrm>
            <a:prstGeom prst="rect">
              <a:avLst/>
            </a:prstGeom>
            <a:noFill/>
            <a:ln>
              <a:noFill/>
            </a:ln>
            <a:effectLst>
              <a:outerShdw blurRad="50800" dist="38100" dir="5400000" algn="t" rotWithShape="0">
                <a:srgbClr val="808080">
                  <a:alpha val="39998"/>
                </a:srgbClr>
              </a:outerShdw>
            </a:effectLst>
          </p:spPr>
        </p:pic>
      </p:grpSp>
      <p:graphicFrame>
        <p:nvGraphicFramePr>
          <p:cNvPr id="3" name="Table 2"/>
          <p:cNvGraphicFramePr>
            <a:graphicFrameLocks noGrp="1"/>
          </p:cNvGraphicFramePr>
          <p:nvPr>
            <p:extLst>
              <p:ext uri="{D42A27DB-BD31-4B8C-83A1-F6EECF244321}">
                <p14:modId xmlns:p14="http://schemas.microsoft.com/office/powerpoint/2010/main" val="1901808608"/>
              </p:ext>
            </p:extLst>
          </p:nvPr>
        </p:nvGraphicFramePr>
        <p:xfrm>
          <a:off x="4365888" y="4324980"/>
          <a:ext cx="4102333" cy="1000298"/>
        </p:xfrm>
        <a:graphic>
          <a:graphicData uri="http://schemas.openxmlformats.org/drawingml/2006/table">
            <a:tbl>
              <a:tblPr firstRow="1" bandRow="1">
                <a:tableStyleId>{5C22544A-7EE6-4342-B048-85BDC9FD1C3A}</a:tableStyleId>
              </a:tblPr>
              <a:tblGrid>
                <a:gridCol w="1154893">
                  <a:extLst>
                    <a:ext uri="{9D8B030D-6E8A-4147-A177-3AD203B41FA5}">
                      <a16:colId xmlns:a16="http://schemas.microsoft.com/office/drawing/2014/main" val="20000"/>
                    </a:ext>
                  </a:extLst>
                </a:gridCol>
                <a:gridCol w="1215189">
                  <a:extLst>
                    <a:ext uri="{9D8B030D-6E8A-4147-A177-3AD203B41FA5}">
                      <a16:colId xmlns:a16="http://schemas.microsoft.com/office/drawing/2014/main" val="20001"/>
                    </a:ext>
                  </a:extLst>
                </a:gridCol>
                <a:gridCol w="842215">
                  <a:extLst>
                    <a:ext uri="{9D8B030D-6E8A-4147-A177-3AD203B41FA5}">
                      <a16:colId xmlns:a16="http://schemas.microsoft.com/office/drawing/2014/main" val="20002"/>
                    </a:ext>
                  </a:extLst>
                </a:gridCol>
                <a:gridCol w="890036">
                  <a:extLst>
                    <a:ext uri="{9D8B030D-6E8A-4147-A177-3AD203B41FA5}">
                      <a16:colId xmlns:a16="http://schemas.microsoft.com/office/drawing/2014/main" val="20003"/>
                    </a:ext>
                  </a:extLst>
                </a:gridCol>
              </a:tblGrid>
              <a:tr h="387927">
                <a:tc>
                  <a:txBody>
                    <a:bodyPr/>
                    <a:lstStyle/>
                    <a:p>
                      <a:pPr algn="ctr"/>
                      <a:r>
                        <a:rPr lang="en-US" sz="1000" dirty="0">
                          <a:solidFill>
                            <a:schemeClr val="bg1"/>
                          </a:solidFill>
                        </a:rPr>
                        <a:t>Prioritized Gap / Root Cause</a:t>
                      </a:r>
                    </a:p>
                  </a:txBody>
                  <a:tcPr marL="77585" marR="77585" marT="38793" marB="38793">
                    <a:solidFill>
                      <a:schemeClr val="tx1"/>
                    </a:solidFill>
                  </a:tcPr>
                </a:tc>
                <a:tc>
                  <a:txBody>
                    <a:bodyPr/>
                    <a:lstStyle/>
                    <a:p>
                      <a:pPr algn="ctr"/>
                      <a:r>
                        <a:rPr lang="en-US" sz="1000" dirty="0">
                          <a:solidFill>
                            <a:schemeClr val="bg1"/>
                          </a:solidFill>
                        </a:rPr>
                        <a:t>Project / Countermeasure</a:t>
                      </a:r>
                    </a:p>
                  </a:txBody>
                  <a:tcPr marL="77585" marR="77585" marT="38793" marB="38793">
                    <a:solidFill>
                      <a:schemeClr val="tx1"/>
                    </a:solidFill>
                  </a:tcPr>
                </a:tc>
                <a:tc>
                  <a:txBody>
                    <a:bodyPr/>
                    <a:lstStyle/>
                    <a:p>
                      <a:pPr algn="ctr"/>
                      <a:r>
                        <a:rPr lang="en-US" sz="1000" dirty="0">
                          <a:solidFill>
                            <a:schemeClr val="bg1"/>
                          </a:solidFill>
                        </a:rPr>
                        <a:t>External Resources</a:t>
                      </a:r>
                      <a:r>
                        <a:rPr lang="en-US" sz="1000" baseline="0" dirty="0">
                          <a:solidFill>
                            <a:schemeClr val="bg1"/>
                          </a:solidFill>
                        </a:rPr>
                        <a:t> Required?</a:t>
                      </a:r>
                      <a:endParaRPr lang="en-US" sz="1000" dirty="0">
                        <a:solidFill>
                          <a:schemeClr val="bg1"/>
                        </a:solidFill>
                      </a:endParaRPr>
                    </a:p>
                  </a:txBody>
                  <a:tcPr marL="77585" marR="77585" marT="38793" marB="38793">
                    <a:solidFill>
                      <a:schemeClr val="tx1"/>
                    </a:solidFill>
                  </a:tcPr>
                </a:tc>
                <a:tc>
                  <a:txBody>
                    <a:bodyPr/>
                    <a:lstStyle/>
                    <a:p>
                      <a:pPr algn="ctr"/>
                      <a:r>
                        <a:rPr lang="en-US" sz="1000" dirty="0">
                          <a:solidFill>
                            <a:schemeClr val="bg1"/>
                          </a:solidFill>
                        </a:rPr>
                        <a:t>Comments</a:t>
                      </a:r>
                    </a:p>
                  </a:txBody>
                  <a:tcPr marL="77585" marR="77585" marT="38793" marB="38793">
                    <a:solidFill>
                      <a:schemeClr val="tx1"/>
                    </a:solidFill>
                  </a:tcPr>
                </a:tc>
                <a:extLst>
                  <a:ext uri="{0D108BD9-81ED-4DB2-BD59-A6C34878D82A}">
                    <a16:rowId xmlns:a16="http://schemas.microsoft.com/office/drawing/2014/main" val="10000"/>
                  </a:ext>
                </a:extLst>
              </a:tr>
              <a:tr h="232756">
                <a:tc>
                  <a:txBody>
                    <a:bodyPr/>
                    <a:lstStyle/>
                    <a:p>
                      <a:endParaRPr lang="en-US" sz="1000"/>
                    </a:p>
                  </a:txBody>
                  <a:tcPr marL="77585" marR="77585" marT="38793" marB="38793">
                    <a:solidFill>
                      <a:schemeClr val="bg1">
                        <a:lumMod val="85000"/>
                      </a:schemeClr>
                    </a:solidFill>
                  </a:tcPr>
                </a:tc>
                <a:tc>
                  <a:txBody>
                    <a:bodyPr/>
                    <a:lstStyle/>
                    <a:p>
                      <a:endParaRPr lang="en-US" sz="1000"/>
                    </a:p>
                  </a:txBody>
                  <a:tcPr marL="77585" marR="77585" marT="38793" marB="38793">
                    <a:solidFill>
                      <a:schemeClr val="bg1">
                        <a:lumMod val="85000"/>
                      </a:schemeClr>
                    </a:solidFill>
                  </a:tcPr>
                </a:tc>
                <a:tc>
                  <a:txBody>
                    <a:bodyPr/>
                    <a:lstStyle/>
                    <a:p>
                      <a:endParaRPr lang="en-US" sz="1000" dirty="0"/>
                    </a:p>
                  </a:txBody>
                  <a:tcPr marL="77585" marR="77585" marT="38793" marB="38793">
                    <a:solidFill>
                      <a:schemeClr val="bg1">
                        <a:lumMod val="85000"/>
                      </a:schemeClr>
                    </a:solidFill>
                  </a:tcPr>
                </a:tc>
                <a:tc>
                  <a:txBody>
                    <a:bodyPr/>
                    <a:lstStyle/>
                    <a:p>
                      <a:endParaRPr lang="en-US" sz="1000" dirty="0"/>
                    </a:p>
                  </a:txBody>
                  <a:tcPr marL="77585" marR="77585" marT="38793" marB="38793">
                    <a:solidFill>
                      <a:schemeClr val="bg1">
                        <a:lumMod val="85000"/>
                      </a:schemeClr>
                    </a:solidFill>
                  </a:tcPr>
                </a:tc>
                <a:extLst>
                  <a:ext uri="{0D108BD9-81ED-4DB2-BD59-A6C34878D82A}">
                    <a16:rowId xmlns:a16="http://schemas.microsoft.com/office/drawing/2014/main" val="10001"/>
                  </a:ext>
                </a:extLst>
              </a:tr>
              <a:tr h="232756">
                <a:tc>
                  <a:txBody>
                    <a:bodyPr/>
                    <a:lstStyle/>
                    <a:p>
                      <a:endParaRPr lang="en-US" sz="1000" dirty="0"/>
                    </a:p>
                  </a:txBody>
                  <a:tcPr marL="77585" marR="77585" marT="38793" marB="38793">
                    <a:solidFill>
                      <a:schemeClr val="bg1">
                        <a:lumMod val="95000"/>
                      </a:schemeClr>
                    </a:solidFill>
                  </a:tcPr>
                </a:tc>
                <a:tc>
                  <a:txBody>
                    <a:bodyPr/>
                    <a:lstStyle/>
                    <a:p>
                      <a:endParaRPr lang="en-US" sz="1000" dirty="0"/>
                    </a:p>
                  </a:txBody>
                  <a:tcPr marL="77585" marR="77585" marT="38793" marB="38793">
                    <a:solidFill>
                      <a:schemeClr val="bg1">
                        <a:lumMod val="95000"/>
                      </a:schemeClr>
                    </a:solidFill>
                  </a:tcPr>
                </a:tc>
                <a:tc>
                  <a:txBody>
                    <a:bodyPr/>
                    <a:lstStyle/>
                    <a:p>
                      <a:endParaRPr lang="en-US" sz="1000" dirty="0"/>
                    </a:p>
                  </a:txBody>
                  <a:tcPr marL="77585" marR="77585" marT="38793" marB="38793">
                    <a:solidFill>
                      <a:schemeClr val="bg1">
                        <a:lumMod val="95000"/>
                      </a:schemeClr>
                    </a:solidFill>
                  </a:tcPr>
                </a:tc>
                <a:tc>
                  <a:txBody>
                    <a:bodyPr/>
                    <a:lstStyle/>
                    <a:p>
                      <a:endParaRPr lang="en-US" sz="1000" dirty="0"/>
                    </a:p>
                  </a:txBody>
                  <a:tcPr marL="77585" marR="77585" marT="38793" marB="38793">
                    <a:solidFill>
                      <a:schemeClr val="bg1">
                        <a:lumMod val="95000"/>
                      </a:schemeClr>
                    </a:solidFill>
                  </a:tcPr>
                </a:tc>
                <a:extLst>
                  <a:ext uri="{0D108BD9-81ED-4DB2-BD59-A6C34878D82A}">
                    <a16:rowId xmlns:a16="http://schemas.microsoft.com/office/drawing/2014/main" val="10002"/>
                  </a:ext>
                </a:extLst>
              </a:tr>
            </a:tbl>
          </a:graphicData>
        </a:graphic>
      </p:graphicFrame>
      <p:sp>
        <p:nvSpPr>
          <p:cNvPr id="28" name="TextBox 27"/>
          <p:cNvSpPr txBox="1"/>
          <p:nvPr/>
        </p:nvSpPr>
        <p:spPr>
          <a:xfrm>
            <a:off x="2142699" y="420534"/>
            <a:ext cx="8648142" cy="405624"/>
          </a:xfrm>
          <a:prstGeom prst="rect">
            <a:avLst/>
          </a:prstGeom>
          <a:noFill/>
        </p:spPr>
        <p:txBody>
          <a:bodyPr wrap="square" rtlCol="0">
            <a:spAutoFit/>
          </a:bodyPr>
          <a:lstStyle/>
          <a:p>
            <a:pPr algn="ctr"/>
            <a:r>
              <a:rPr lang="en-US" sz="2036" b="1" dirty="0">
                <a:ea typeface="Times New Roman" panose="02020603050405020304" pitchFamily="18" charset="0"/>
                <a:cs typeface="Arial" panose="020B0604020202020204" pitchFamily="34" charset="0"/>
              </a:rPr>
              <a:t>8-Step Practical Problem Solving Project A3 Content Expectations </a:t>
            </a:r>
            <a:endParaRPr lang="en-US" sz="1358" b="1" dirty="0">
              <a:ea typeface="Times New Roman" panose="02020603050405020304" pitchFamily="18" charset="0"/>
              <a:cs typeface="Arial" panose="020B0604020202020204" pitchFamily="34" charset="0"/>
            </a:endParaRPr>
          </a:p>
        </p:txBody>
      </p:sp>
      <p:pic>
        <p:nvPicPr>
          <p:cNvPr id="42" name="Picture 41" descr="VC5.jpg"/>
          <p:cNvPicPr/>
          <p:nvPr/>
        </p:nvPicPr>
        <p:blipFill>
          <a:blip r:embed="rId3" cstate="print"/>
          <a:stretch>
            <a:fillRect/>
          </a:stretch>
        </p:blipFill>
        <p:spPr>
          <a:xfrm>
            <a:off x="5540125" y="6141046"/>
            <a:ext cx="2960639" cy="414867"/>
          </a:xfrm>
          <a:prstGeom prst="rect">
            <a:avLst/>
          </a:prstGeom>
          <a:ln>
            <a:solidFill>
              <a:schemeClr val="tx1"/>
            </a:solidFill>
          </a:ln>
        </p:spPr>
      </p:pic>
      <p:graphicFrame>
        <p:nvGraphicFramePr>
          <p:cNvPr id="2" name="Table 1"/>
          <p:cNvGraphicFramePr>
            <a:graphicFrameLocks noGrp="1"/>
          </p:cNvGraphicFramePr>
          <p:nvPr>
            <p:extLst>
              <p:ext uri="{D42A27DB-BD31-4B8C-83A1-F6EECF244321}">
                <p14:modId xmlns:p14="http://schemas.microsoft.com/office/powerpoint/2010/main" val="3670222694"/>
              </p:ext>
            </p:extLst>
          </p:nvPr>
        </p:nvGraphicFramePr>
        <p:xfrm>
          <a:off x="89389" y="8014258"/>
          <a:ext cx="4097129" cy="847898"/>
        </p:xfrm>
        <a:graphic>
          <a:graphicData uri="http://schemas.openxmlformats.org/drawingml/2006/table">
            <a:tbl>
              <a:tblPr firstRow="1" bandRow="1">
                <a:tableStyleId>{073A0DAA-6AF3-43AB-8588-CEC1D06C72B9}</a:tableStyleId>
              </a:tblPr>
              <a:tblGrid>
                <a:gridCol w="1389787">
                  <a:extLst>
                    <a:ext uri="{9D8B030D-6E8A-4147-A177-3AD203B41FA5}">
                      <a16:colId xmlns:a16="http://schemas.microsoft.com/office/drawing/2014/main" val="20000"/>
                    </a:ext>
                  </a:extLst>
                </a:gridCol>
                <a:gridCol w="636495">
                  <a:extLst>
                    <a:ext uri="{9D8B030D-6E8A-4147-A177-3AD203B41FA5}">
                      <a16:colId xmlns:a16="http://schemas.microsoft.com/office/drawing/2014/main" val="20001"/>
                    </a:ext>
                  </a:extLst>
                </a:gridCol>
                <a:gridCol w="645458">
                  <a:extLst>
                    <a:ext uri="{9D8B030D-6E8A-4147-A177-3AD203B41FA5}">
                      <a16:colId xmlns:a16="http://schemas.microsoft.com/office/drawing/2014/main" val="20002"/>
                    </a:ext>
                  </a:extLst>
                </a:gridCol>
                <a:gridCol w="815789">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232756">
                <a:tc>
                  <a:txBody>
                    <a:bodyPr/>
                    <a:lstStyle/>
                    <a:p>
                      <a:pPr algn="ctr"/>
                      <a:r>
                        <a:rPr lang="en-US" sz="1000" dirty="0">
                          <a:solidFill>
                            <a:schemeClr val="bg1"/>
                          </a:solidFill>
                          <a:latin typeface="Calibri" panose="020F0502020204030204" pitchFamily="34" charset="0"/>
                        </a:rPr>
                        <a:t>Measure</a:t>
                      </a:r>
                    </a:p>
                  </a:txBody>
                  <a:tcPr marL="77585" marR="77585" marT="38793" marB="38793"/>
                </a:tc>
                <a:tc>
                  <a:txBody>
                    <a:bodyPr/>
                    <a:lstStyle/>
                    <a:p>
                      <a:pPr algn="ctr"/>
                      <a:r>
                        <a:rPr lang="en-US" sz="1000" dirty="0">
                          <a:solidFill>
                            <a:schemeClr val="bg1"/>
                          </a:solidFill>
                          <a:latin typeface="Calibri" panose="020F0502020204030204" pitchFamily="34" charset="0"/>
                        </a:rPr>
                        <a:t>Baseline</a:t>
                      </a:r>
                    </a:p>
                  </a:txBody>
                  <a:tcPr marL="77585" marR="77585" marT="38793" marB="38793"/>
                </a:tc>
                <a:tc>
                  <a:txBody>
                    <a:bodyPr/>
                    <a:lstStyle/>
                    <a:p>
                      <a:pPr algn="ctr"/>
                      <a:r>
                        <a:rPr lang="en-US" sz="1000" dirty="0">
                          <a:solidFill>
                            <a:schemeClr val="bg1"/>
                          </a:solidFill>
                          <a:latin typeface="Calibri" panose="020F0502020204030204" pitchFamily="34" charset="0"/>
                        </a:rPr>
                        <a:t>Target</a:t>
                      </a:r>
                    </a:p>
                  </a:txBody>
                  <a:tcPr marL="77585" marR="77585" marT="38793" marB="38793"/>
                </a:tc>
                <a:tc>
                  <a:txBody>
                    <a:bodyPr/>
                    <a:lstStyle/>
                    <a:p>
                      <a:pPr algn="ctr"/>
                      <a:r>
                        <a:rPr lang="en-US" sz="1000" dirty="0">
                          <a:solidFill>
                            <a:schemeClr val="bg1"/>
                          </a:solidFill>
                          <a:latin typeface="Calibri" panose="020F0502020204030204" pitchFamily="34" charset="0"/>
                        </a:rPr>
                        <a:t>Target Source</a:t>
                      </a:r>
                    </a:p>
                  </a:txBody>
                  <a:tcPr marL="77585" marR="77585" marT="38793" marB="38793"/>
                </a:tc>
                <a:tc>
                  <a:txBody>
                    <a:bodyPr/>
                    <a:lstStyle/>
                    <a:p>
                      <a:pPr algn="ctr"/>
                      <a:r>
                        <a:rPr lang="en-US" sz="1000" dirty="0">
                          <a:solidFill>
                            <a:schemeClr val="bg1"/>
                          </a:solidFill>
                          <a:latin typeface="Calibri" panose="020F0502020204030204" pitchFamily="34" charset="0"/>
                        </a:rPr>
                        <a:t>By</a:t>
                      </a:r>
                      <a:r>
                        <a:rPr lang="en-US" sz="1000" baseline="0" dirty="0">
                          <a:solidFill>
                            <a:schemeClr val="bg1"/>
                          </a:solidFill>
                          <a:latin typeface="Calibri" panose="020F0502020204030204" pitchFamily="34" charset="0"/>
                        </a:rPr>
                        <a:t> When</a:t>
                      </a:r>
                      <a:endParaRPr lang="en-US" sz="1000" dirty="0">
                        <a:solidFill>
                          <a:schemeClr val="bg1"/>
                        </a:solidFill>
                        <a:latin typeface="Calibri" panose="020F0502020204030204" pitchFamily="34" charset="0"/>
                      </a:endParaRPr>
                    </a:p>
                  </a:txBody>
                  <a:tcPr marL="77585" marR="77585" marT="38793" marB="38793"/>
                </a:tc>
                <a:extLst>
                  <a:ext uri="{0D108BD9-81ED-4DB2-BD59-A6C34878D82A}">
                    <a16:rowId xmlns:a16="http://schemas.microsoft.com/office/drawing/2014/main" val="10000"/>
                  </a:ext>
                </a:extLst>
              </a:tr>
              <a:tr h="232756">
                <a:tc>
                  <a:txBody>
                    <a:bodyPr/>
                    <a:lstStyle/>
                    <a:p>
                      <a:endParaRPr lang="en-US" sz="1000" dirty="0">
                        <a:latin typeface="Calibri" panose="020F0502020204030204" pitchFamily="34" charset="0"/>
                      </a:endParaRPr>
                    </a:p>
                  </a:txBody>
                  <a:tcPr marL="77585" marR="77585" marT="38793" marB="38793"/>
                </a:tc>
                <a:tc>
                  <a:txBody>
                    <a:bodyPr/>
                    <a:lstStyle/>
                    <a:p>
                      <a:endParaRPr lang="en-US" sz="1000">
                        <a:latin typeface="Calibri" panose="020F0502020204030204" pitchFamily="34" charset="0"/>
                      </a:endParaRPr>
                    </a:p>
                  </a:txBody>
                  <a:tcPr marL="77585" marR="77585" marT="38793" marB="38793"/>
                </a:tc>
                <a:tc>
                  <a:txBody>
                    <a:bodyPr/>
                    <a:lstStyle/>
                    <a:p>
                      <a:endParaRPr lang="en-US" sz="1000" dirty="0">
                        <a:latin typeface="Calibri" panose="020F0502020204030204" pitchFamily="34" charset="0"/>
                      </a:endParaRPr>
                    </a:p>
                  </a:txBody>
                  <a:tcPr marL="77585" marR="77585" marT="38793" marB="38793"/>
                </a:tc>
                <a:tc>
                  <a:txBody>
                    <a:bodyPr/>
                    <a:lstStyle/>
                    <a:p>
                      <a:endParaRPr lang="en-US" sz="1000" dirty="0">
                        <a:latin typeface="Calibri" panose="020F0502020204030204" pitchFamily="34" charset="0"/>
                      </a:endParaRPr>
                    </a:p>
                  </a:txBody>
                  <a:tcPr marL="77585" marR="77585" marT="38793" marB="38793"/>
                </a:tc>
                <a:tc>
                  <a:txBody>
                    <a:bodyPr/>
                    <a:lstStyle/>
                    <a:p>
                      <a:endParaRPr lang="en-US" sz="1000">
                        <a:latin typeface="Calibri" panose="020F0502020204030204" pitchFamily="34" charset="0"/>
                      </a:endParaRPr>
                    </a:p>
                  </a:txBody>
                  <a:tcPr marL="77585" marR="77585" marT="38793" marB="38793"/>
                </a:tc>
                <a:extLst>
                  <a:ext uri="{0D108BD9-81ED-4DB2-BD59-A6C34878D82A}">
                    <a16:rowId xmlns:a16="http://schemas.microsoft.com/office/drawing/2014/main" val="10001"/>
                  </a:ext>
                </a:extLst>
              </a:tr>
              <a:tr h="232756">
                <a:tc>
                  <a:txBody>
                    <a:bodyPr/>
                    <a:lstStyle/>
                    <a:p>
                      <a:endParaRPr lang="en-US" sz="1000" dirty="0">
                        <a:latin typeface="Calibri" panose="020F0502020204030204" pitchFamily="34" charset="0"/>
                      </a:endParaRPr>
                    </a:p>
                  </a:txBody>
                  <a:tcPr marL="77585" marR="77585" marT="38793" marB="38793"/>
                </a:tc>
                <a:tc>
                  <a:txBody>
                    <a:bodyPr/>
                    <a:lstStyle/>
                    <a:p>
                      <a:endParaRPr lang="en-US" sz="1000">
                        <a:latin typeface="Calibri" panose="020F0502020204030204" pitchFamily="34" charset="0"/>
                      </a:endParaRPr>
                    </a:p>
                  </a:txBody>
                  <a:tcPr marL="77585" marR="77585" marT="38793" marB="38793"/>
                </a:tc>
                <a:tc>
                  <a:txBody>
                    <a:bodyPr/>
                    <a:lstStyle/>
                    <a:p>
                      <a:endParaRPr lang="en-US" sz="1000" dirty="0">
                        <a:latin typeface="Calibri" panose="020F0502020204030204" pitchFamily="34" charset="0"/>
                      </a:endParaRPr>
                    </a:p>
                  </a:txBody>
                  <a:tcPr marL="77585" marR="77585" marT="38793" marB="38793"/>
                </a:tc>
                <a:tc>
                  <a:txBody>
                    <a:bodyPr/>
                    <a:lstStyle/>
                    <a:p>
                      <a:endParaRPr lang="en-US" sz="1000" dirty="0">
                        <a:latin typeface="Calibri" panose="020F0502020204030204" pitchFamily="34" charset="0"/>
                      </a:endParaRPr>
                    </a:p>
                  </a:txBody>
                  <a:tcPr marL="77585" marR="77585" marT="38793" marB="38793"/>
                </a:tc>
                <a:tc>
                  <a:txBody>
                    <a:bodyPr/>
                    <a:lstStyle/>
                    <a:p>
                      <a:endParaRPr lang="en-US" sz="1000" dirty="0">
                        <a:latin typeface="Calibri" panose="020F0502020204030204" pitchFamily="34" charset="0"/>
                      </a:endParaRPr>
                    </a:p>
                  </a:txBody>
                  <a:tcPr marL="77585" marR="77585" marT="38793" marB="38793"/>
                </a:tc>
                <a:extLst>
                  <a:ext uri="{0D108BD9-81ED-4DB2-BD59-A6C34878D82A}">
                    <a16:rowId xmlns:a16="http://schemas.microsoft.com/office/drawing/2014/main" val="10002"/>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516903998"/>
              </p:ext>
            </p:extLst>
          </p:nvPr>
        </p:nvGraphicFramePr>
        <p:xfrm>
          <a:off x="4330697" y="7865314"/>
          <a:ext cx="4102333" cy="1000298"/>
        </p:xfrm>
        <a:graphic>
          <a:graphicData uri="http://schemas.openxmlformats.org/drawingml/2006/table">
            <a:tbl>
              <a:tblPr firstRow="1" bandRow="1">
                <a:tableStyleId>{5C22544A-7EE6-4342-B048-85BDC9FD1C3A}</a:tableStyleId>
              </a:tblPr>
              <a:tblGrid>
                <a:gridCol w="1145929">
                  <a:extLst>
                    <a:ext uri="{9D8B030D-6E8A-4147-A177-3AD203B41FA5}">
                      <a16:colId xmlns:a16="http://schemas.microsoft.com/office/drawing/2014/main" val="20000"/>
                    </a:ext>
                  </a:extLst>
                </a:gridCol>
                <a:gridCol w="1233264">
                  <a:extLst>
                    <a:ext uri="{9D8B030D-6E8A-4147-A177-3AD203B41FA5}">
                      <a16:colId xmlns:a16="http://schemas.microsoft.com/office/drawing/2014/main" val="20001"/>
                    </a:ext>
                  </a:extLst>
                </a:gridCol>
                <a:gridCol w="775855">
                  <a:extLst>
                    <a:ext uri="{9D8B030D-6E8A-4147-A177-3AD203B41FA5}">
                      <a16:colId xmlns:a16="http://schemas.microsoft.com/office/drawing/2014/main" val="20002"/>
                    </a:ext>
                  </a:extLst>
                </a:gridCol>
                <a:gridCol w="947285">
                  <a:extLst>
                    <a:ext uri="{9D8B030D-6E8A-4147-A177-3AD203B41FA5}">
                      <a16:colId xmlns:a16="http://schemas.microsoft.com/office/drawing/2014/main" val="20003"/>
                    </a:ext>
                  </a:extLst>
                </a:gridCol>
              </a:tblGrid>
              <a:tr h="387927">
                <a:tc>
                  <a:txBody>
                    <a:bodyPr/>
                    <a:lstStyle/>
                    <a:p>
                      <a:pPr algn="ctr"/>
                      <a:r>
                        <a:rPr lang="en-US" sz="1000" dirty="0">
                          <a:solidFill>
                            <a:schemeClr val="bg1"/>
                          </a:solidFill>
                          <a:latin typeface="+mn-lt"/>
                          <a:cs typeface="Arial" panose="020B0604020202020204" pitchFamily="34" charset="0"/>
                        </a:rPr>
                        <a:t>Project / Countermeasure</a:t>
                      </a:r>
                    </a:p>
                    <a:p>
                      <a:pPr algn="ctr"/>
                      <a:r>
                        <a:rPr lang="en-US" sz="1000" dirty="0">
                          <a:solidFill>
                            <a:schemeClr val="bg1"/>
                          </a:solidFill>
                          <a:latin typeface="+mn-lt"/>
                          <a:cs typeface="Arial" panose="020B0604020202020204" pitchFamily="34" charset="0"/>
                        </a:rPr>
                        <a:t>(What)</a:t>
                      </a:r>
                    </a:p>
                  </a:txBody>
                  <a:tcPr marL="77585" marR="77585" marT="38793" marB="38793">
                    <a:solidFill>
                      <a:schemeClr val="tx1"/>
                    </a:solidFill>
                  </a:tcPr>
                </a:tc>
                <a:tc>
                  <a:txBody>
                    <a:bodyPr/>
                    <a:lstStyle/>
                    <a:p>
                      <a:pPr algn="ctr"/>
                      <a:r>
                        <a:rPr lang="en-US" sz="1000" dirty="0">
                          <a:solidFill>
                            <a:schemeClr val="bg1"/>
                          </a:solidFill>
                          <a:latin typeface="+mn-lt"/>
                          <a:cs typeface="Arial" panose="020B0604020202020204" pitchFamily="34" charset="0"/>
                        </a:rPr>
                        <a:t>Action Officer (Who)</a:t>
                      </a:r>
                    </a:p>
                  </a:txBody>
                  <a:tcPr marL="77585" marR="77585" marT="38793" marB="38793">
                    <a:solidFill>
                      <a:schemeClr val="tx1"/>
                    </a:solidFill>
                  </a:tcPr>
                </a:tc>
                <a:tc>
                  <a:txBody>
                    <a:bodyPr/>
                    <a:lstStyle/>
                    <a:p>
                      <a:pPr algn="ctr"/>
                      <a:r>
                        <a:rPr lang="en-US" sz="1000" dirty="0">
                          <a:solidFill>
                            <a:schemeClr val="bg1"/>
                          </a:solidFill>
                          <a:latin typeface="+mn-lt"/>
                          <a:cs typeface="Arial" panose="020B0604020202020204" pitchFamily="34" charset="0"/>
                        </a:rPr>
                        <a:t>Due Date</a:t>
                      </a:r>
                    </a:p>
                    <a:p>
                      <a:pPr algn="ctr"/>
                      <a:r>
                        <a:rPr lang="en-US" sz="1000" dirty="0">
                          <a:solidFill>
                            <a:schemeClr val="bg1"/>
                          </a:solidFill>
                          <a:latin typeface="+mn-lt"/>
                          <a:cs typeface="Arial" panose="020B0604020202020204" pitchFamily="34" charset="0"/>
                        </a:rPr>
                        <a:t>(By</a:t>
                      </a:r>
                      <a:r>
                        <a:rPr lang="en-US" sz="1000" baseline="0" dirty="0">
                          <a:solidFill>
                            <a:schemeClr val="bg1"/>
                          </a:solidFill>
                          <a:latin typeface="+mn-lt"/>
                          <a:cs typeface="Arial" panose="020B0604020202020204" pitchFamily="34" charset="0"/>
                        </a:rPr>
                        <a:t> When)</a:t>
                      </a:r>
                      <a:endParaRPr lang="en-US" sz="1000" dirty="0">
                        <a:solidFill>
                          <a:schemeClr val="bg1"/>
                        </a:solidFill>
                        <a:latin typeface="+mn-lt"/>
                        <a:cs typeface="Arial" panose="020B0604020202020204" pitchFamily="34" charset="0"/>
                      </a:endParaRPr>
                    </a:p>
                  </a:txBody>
                  <a:tcPr marL="77585" marR="77585" marT="38793" marB="38793">
                    <a:solidFill>
                      <a:schemeClr val="tx1"/>
                    </a:solidFill>
                  </a:tcPr>
                </a:tc>
                <a:tc>
                  <a:txBody>
                    <a:bodyPr/>
                    <a:lstStyle/>
                    <a:p>
                      <a:pPr algn="ctr"/>
                      <a:r>
                        <a:rPr lang="en-US" sz="1000" dirty="0">
                          <a:solidFill>
                            <a:schemeClr val="bg1"/>
                          </a:solidFill>
                          <a:latin typeface="+mn-lt"/>
                          <a:cs typeface="Arial" panose="020B0604020202020204" pitchFamily="34" charset="0"/>
                        </a:rPr>
                        <a:t>Status</a:t>
                      </a:r>
                    </a:p>
                  </a:txBody>
                  <a:tcPr marL="77585" marR="77585" marT="38793" marB="38793">
                    <a:solidFill>
                      <a:schemeClr val="tx1"/>
                    </a:solidFill>
                  </a:tcPr>
                </a:tc>
                <a:extLst>
                  <a:ext uri="{0D108BD9-81ED-4DB2-BD59-A6C34878D82A}">
                    <a16:rowId xmlns:a16="http://schemas.microsoft.com/office/drawing/2014/main" val="10000"/>
                  </a:ext>
                </a:extLst>
              </a:tr>
              <a:tr h="232756">
                <a:tc>
                  <a:txBody>
                    <a:bodyPr/>
                    <a:lstStyle/>
                    <a:p>
                      <a:endParaRPr lang="en-US" sz="1000">
                        <a:solidFill>
                          <a:schemeClr val="bg1"/>
                        </a:solidFill>
                      </a:endParaRPr>
                    </a:p>
                  </a:txBody>
                  <a:tcPr marL="77585" marR="77585" marT="38793" marB="38793">
                    <a:solidFill>
                      <a:schemeClr val="bg1">
                        <a:lumMod val="85000"/>
                      </a:schemeClr>
                    </a:solidFill>
                  </a:tcPr>
                </a:tc>
                <a:tc>
                  <a:txBody>
                    <a:bodyPr/>
                    <a:lstStyle/>
                    <a:p>
                      <a:endParaRPr lang="en-US" sz="1000" dirty="0">
                        <a:solidFill>
                          <a:schemeClr val="bg1"/>
                        </a:solidFill>
                      </a:endParaRPr>
                    </a:p>
                  </a:txBody>
                  <a:tcPr marL="77585" marR="77585" marT="38793" marB="38793">
                    <a:solidFill>
                      <a:schemeClr val="bg1">
                        <a:lumMod val="85000"/>
                      </a:schemeClr>
                    </a:solidFill>
                  </a:tcPr>
                </a:tc>
                <a:tc>
                  <a:txBody>
                    <a:bodyPr/>
                    <a:lstStyle/>
                    <a:p>
                      <a:endParaRPr lang="en-US" sz="1000">
                        <a:solidFill>
                          <a:schemeClr val="bg1"/>
                        </a:solidFill>
                      </a:endParaRPr>
                    </a:p>
                  </a:txBody>
                  <a:tcPr marL="77585" marR="77585" marT="38793" marB="38793">
                    <a:solidFill>
                      <a:schemeClr val="bg1">
                        <a:lumMod val="85000"/>
                      </a:schemeClr>
                    </a:solidFill>
                  </a:tcPr>
                </a:tc>
                <a:tc>
                  <a:txBody>
                    <a:bodyPr/>
                    <a:lstStyle/>
                    <a:p>
                      <a:endParaRPr lang="en-US" sz="1000" dirty="0">
                        <a:solidFill>
                          <a:schemeClr val="bg1"/>
                        </a:solidFill>
                      </a:endParaRPr>
                    </a:p>
                  </a:txBody>
                  <a:tcPr marL="77585" marR="77585" marT="38793" marB="38793">
                    <a:solidFill>
                      <a:schemeClr val="bg1">
                        <a:lumMod val="85000"/>
                      </a:schemeClr>
                    </a:solidFill>
                  </a:tcPr>
                </a:tc>
                <a:extLst>
                  <a:ext uri="{0D108BD9-81ED-4DB2-BD59-A6C34878D82A}">
                    <a16:rowId xmlns:a16="http://schemas.microsoft.com/office/drawing/2014/main" val="10001"/>
                  </a:ext>
                </a:extLst>
              </a:tr>
              <a:tr h="232756">
                <a:tc>
                  <a:txBody>
                    <a:bodyPr/>
                    <a:lstStyle/>
                    <a:p>
                      <a:endParaRPr lang="en-US" sz="1000" dirty="0">
                        <a:solidFill>
                          <a:schemeClr val="bg1"/>
                        </a:solidFill>
                      </a:endParaRPr>
                    </a:p>
                  </a:txBody>
                  <a:tcPr marL="77585" marR="77585" marT="38793" marB="38793">
                    <a:solidFill>
                      <a:schemeClr val="bg1">
                        <a:lumMod val="95000"/>
                      </a:schemeClr>
                    </a:solidFill>
                  </a:tcPr>
                </a:tc>
                <a:tc>
                  <a:txBody>
                    <a:bodyPr/>
                    <a:lstStyle/>
                    <a:p>
                      <a:endParaRPr lang="en-US" sz="1000" dirty="0">
                        <a:solidFill>
                          <a:schemeClr val="bg1"/>
                        </a:solidFill>
                      </a:endParaRPr>
                    </a:p>
                  </a:txBody>
                  <a:tcPr marL="77585" marR="77585" marT="38793" marB="38793">
                    <a:solidFill>
                      <a:schemeClr val="bg1">
                        <a:lumMod val="95000"/>
                      </a:schemeClr>
                    </a:solidFill>
                  </a:tcPr>
                </a:tc>
                <a:tc>
                  <a:txBody>
                    <a:bodyPr/>
                    <a:lstStyle/>
                    <a:p>
                      <a:endParaRPr lang="en-US" sz="1000">
                        <a:solidFill>
                          <a:schemeClr val="bg1"/>
                        </a:solidFill>
                      </a:endParaRPr>
                    </a:p>
                  </a:txBody>
                  <a:tcPr marL="77585" marR="77585" marT="38793" marB="38793">
                    <a:solidFill>
                      <a:schemeClr val="bg1">
                        <a:lumMod val="95000"/>
                      </a:schemeClr>
                    </a:solidFill>
                  </a:tcPr>
                </a:tc>
                <a:tc>
                  <a:txBody>
                    <a:bodyPr/>
                    <a:lstStyle/>
                    <a:p>
                      <a:endParaRPr lang="en-US" sz="1000" dirty="0">
                        <a:solidFill>
                          <a:schemeClr val="bg1"/>
                        </a:solidFill>
                      </a:endParaRPr>
                    </a:p>
                  </a:txBody>
                  <a:tcPr marL="77585" marR="77585" marT="38793" marB="38793">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48" name="Picture 47" descr="VC5.jpg"/>
          <p:cNvPicPr/>
          <p:nvPr/>
        </p:nvPicPr>
        <p:blipFill>
          <a:blip r:embed="rId3" cstate="print"/>
          <a:stretch>
            <a:fillRect/>
          </a:stretch>
        </p:blipFill>
        <p:spPr>
          <a:xfrm>
            <a:off x="1214313" y="8445231"/>
            <a:ext cx="2960639" cy="429948"/>
          </a:xfrm>
          <a:prstGeom prst="rect">
            <a:avLst/>
          </a:prstGeom>
          <a:ln>
            <a:solidFill>
              <a:schemeClr val="tx1"/>
            </a:solidFill>
          </a:ln>
        </p:spPr>
      </p:pic>
      <p:sp>
        <p:nvSpPr>
          <p:cNvPr id="32" name="TextBox 31"/>
          <p:cNvSpPr txBox="1"/>
          <p:nvPr/>
        </p:nvSpPr>
        <p:spPr>
          <a:xfrm>
            <a:off x="17999" y="1774739"/>
            <a:ext cx="4329837" cy="3016723"/>
          </a:xfrm>
          <a:prstGeom prst="rect">
            <a:avLst/>
          </a:prstGeom>
          <a:noFill/>
        </p:spPr>
        <p:txBody>
          <a:bodyPr wrap="square" rtlCol="0">
            <a:spAutoFit/>
          </a:bodyPr>
          <a:lstStyle/>
          <a:p>
            <a:pPr marL="196661" indent="-196661"/>
            <a:r>
              <a:rPr lang="en-US" sz="1188" b="1" dirty="0">
                <a:cs typeface="Arial" panose="020B0604020202020204" pitchFamily="34" charset="0"/>
              </a:rPr>
              <a:t>1. Clarify the Problem / Problem Statement</a:t>
            </a:r>
          </a:p>
          <a:p>
            <a:pPr marL="196661" indent="-196661"/>
            <a:endParaRPr lang="en-US" sz="679" dirty="0">
              <a:cs typeface="Arial" panose="020B0604020202020204" pitchFamily="34" charset="0"/>
            </a:endParaRPr>
          </a:p>
          <a:p>
            <a:pPr marL="196661" indent="-196661"/>
            <a:r>
              <a:rPr lang="en-US" sz="1018" dirty="0">
                <a:cs typeface="Arial" panose="020B0604020202020204" pitchFamily="34" charset="0"/>
              </a:rPr>
              <a:t>Problem statement includes:</a:t>
            </a:r>
          </a:p>
          <a:p>
            <a:pPr marL="145475" indent="-145475">
              <a:buFont typeface="Wingdings" panose="05000000000000000000" pitchFamily="2" charset="2"/>
              <a:buChar char="§"/>
            </a:pPr>
            <a:r>
              <a:rPr lang="en-US" sz="933" b="1" dirty="0">
                <a:cs typeface="Arial" panose="020B0604020202020204" pitchFamily="34" charset="0"/>
              </a:rPr>
              <a:t>What </a:t>
            </a:r>
            <a:r>
              <a:rPr lang="en-US" sz="933" dirty="0">
                <a:cs typeface="Arial" panose="020B0604020202020204" pitchFamily="34" charset="0"/>
              </a:rPr>
              <a:t>is the issue?</a:t>
            </a:r>
          </a:p>
          <a:p>
            <a:pPr marL="145475" indent="-145475">
              <a:buFont typeface="Wingdings" panose="05000000000000000000" pitchFamily="2" charset="2"/>
              <a:buChar char="§"/>
            </a:pPr>
            <a:r>
              <a:rPr lang="en-US" sz="933" dirty="0">
                <a:cs typeface="Arial" panose="020B0604020202020204" pitchFamily="34" charset="0"/>
              </a:rPr>
              <a:t>Is this problem related to </a:t>
            </a:r>
            <a:r>
              <a:rPr lang="en-US" sz="933" b="1" dirty="0">
                <a:cs typeface="Arial" panose="020B0604020202020204" pitchFamily="34" charset="0"/>
              </a:rPr>
              <a:t>policy compliance</a:t>
            </a:r>
            <a:r>
              <a:rPr lang="en-US" sz="933" dirty="0">
                <a:cs typeface="Arial" panose="020B0604020202020204" pitchFamily="34" charset="0"/>
              </a:rPr>
              <a:t>?  If yes, </a:t>
            </a:r>
            <a:r>
              <a:rPr lang="en-US" sz="933" b="1" dirty="0">
                <a:cs typeface="Arial" panose="020B0604020202020204" pitchFamily="34" charset="0"/>
              </a:rPr>
              <a:t>what is the policy</a:t>
            </a:r>
            <a:r>
              <a:rPr lang="en-US" sz="933" dirty="0">
                <a:cs typeface="Arial" panose="020B0604020202020204" pitchFamily="34" charset="0"/>
              </a:rPr>
              <a:t>?</a:t>
            </a:r>
          </a:p>
          <a:p>
            <a:pPr marL="145475" indent="-145475">
              <a:buFont typeface="Wingdings" panose="05000000000000000000" pitchFamily="2" charset="2"/>
              <a:buChar char="§"/>
            </a:pPr>
            <a:r>
              <a:rPr lang="en-US" sz="933" b="1" dirty="0">
                <a:cs typeface="Arial" panose="020B0604020202020204" pitchFamily="34" charset="0"/>
              </a:rPr>
              <a:t>Where</a:t>
            </a:r>
            <a:r>
              <a:rPr lang="en-US" sz="933" dirty="0">
                <a:cs typeface="Arial" panose="020B0604020202020204" pitchFamily="34" charset="0"/>
              </a:rPr>
              <a:t> is the problem occurring?</a:t>
            </a:r>
          </a:p>
          <a:p>
            <a:pPr marL="145475" indent="-145475">
              <a:buFont typeface="Wingdings" panose="05000000000000000000" pitchFamily="2" charset="2"/>
              <a:buChar char="§"/>
            </a:pPr>
            <a:r>
              <a:rPr lang="en-US" sz="933" b="1" dirty="0">
                <a:cs typeface="Arial" panose="020B0604020202020204" pitchFamily="34" charset="0"/>
              </a:rPr>
              <a:t>When</a:t>
            </a:r>
            <a:r>
              <a:rPr lang="en-US" sz="933" dirty="0">
                <a:cs typeface="Arial" panose="020B0604020202020204" pitchFamily="34" charset="0"/>
              </a:rPr>
              <a:t> did it start?</a:t>
            </a:r>
          </a:p>
          <a:p>
            <a:pPr marL="145475" indent="-145475">
              <a:buFont typeface="Wingdings" panose="05000000000000000000" pitchFamily="2" charset="2"/>
              <a:buChar char="§"/>
            </a:pPr>
            <a:r>
              <a:rPr lang="en-US" sz="933" b="1" dirty="0">
                <a:cs typeface="Arial" panose="020B0604020202020204" pitchFamily="34" charset="0"/>
              </a:rPr>
              <a:t>Who</a:t>
            </a:r>
            <a:r>
              <a:rPr lang="en-US" sz="933" dirty="0">
                <a:cs typeface="Arial" panose="020B0604020202020204" pitchFamily="34" charset="0"/>
              </a:rPr>
              <a:t> is impacted?</a:t>
            </a:r>
          </a:p>
          <a:p>
            <a:pPr marL="145475" indent="-145475">
              <a:buFont typeface="Wingdings" panose="05000000000000000000" pitchFamily="2" charset="2"/>
              <a:buChar char="§"/>
            </a:pPr>
            <a:r>
              <a:rPr lang="en-US" sz="933" dirty="0">
                <a:cs typeface="Arial" panose="020B0604020202020204" pitchFamily="34" charset="0"/>
              </a:rPr>
              <a:t>What is the </a:t>
            </a:r>
            <a:r>
              <a:rPr lang="en-US" sz="933" b="1" dirty="0">
                <a:cs typeface="Arial" panose="020B0604020202020204" pitchFamily="34" charset="0"/>
              </a:rPr>
              <a:t>magnitude </a:t>
            </a:r>
            <a:r>
              <a:rPr lang="en-US" sz="933" dirty="0">
                <a:cs typeface="Arial" panose="020B0604020202020204" pitchFamily="34" charset="0"/>
              </a:rPr>
              <a:t>of the problem? Described as:</a:t>
            </a:r>
          </a:p>
          <a:p>
            <a:pPr marL="293645" lvl="1" indent="208784">
              <a:buFont typeface="Courier New" panose="02070309020205020404" pitchFamily="49" charset="0"/>
              <a:buChar char="o"/>
            </a:pPr>
            <a:r>
              <a:rPr lang="en-US" sz="849" dirty="0">
                <a:cs typeface="Arial" panose="020B0604020202020204" pitchFamily="34" charset="0"/>
              </a:rPr>
              <a:t>Deviation from a standard</a:t>
            </a:r>
          </a:p>
          <a:p>
            <a:pPr marL="293645" lvl="1" indent="208784">
              <a:buFont typeface="Courier New" panose="02070309020205020404" pitchFamily="49" charset="0"/>
              <a:buChar char="o"/>
            </a:pPr>
            <a:r>
              <a:rPr lang="en-US" sz="849" dirty="0">
                <a:cs typeface="Arial" panose="020B0604020202020204" pitchFamily="34" charset="0"/>
              </a:rPr>
              <a:t>Gap between actual and desired condition or capability</a:t>
            </a:r>
          </a:p>
          <a:p>
            <a:pPr marL="293645" lvl="1" indent="208784">
              <a:buFont typeface="Courier New" panose="02070309020205020404" pitchFamily="49" charset="0"/>
              <a:buChar char="o"/>
            </a:pPr>
            <a:r>
              <a:rPr lang="en-US" sz="849" dirty="0">
                <a:cs typeface="Arial" panose="020B0604020202020204" pitchFamily="34" charset="0"/>
              </a:rPr>
              <a:t>Unfulfilled customer or business need</a:t>
            </a:r>
          </a:p>
          <a:p>
            <a:pPr marL="145475" indent="-145475">
              <a:buFont typeface="Wingdings" panose="05000000000000000000" pitchFamily="2" charset="2"/>
              <a:buChar char="§"/>
            </a:pPr>
            <a:r>
              <a:rPr lang="en-US" sz="933" b="1" dirty="0">
                <a:cs typeface="Arial" panose="020B0604020202020204" pitchFamily="34" charset="0"/>
              </a:rPr>
              <a:t>Why</a:t>
            </a:r>
            <a:r>
              <a:rPr lang="en-US" sz="933" dirty="0">
                <a:cs typeface="Arial" panose="020B0604020202020204" pitchFamily="34" charset="0"/>
              </a:rPr>
              <a:t> is it important to solve this problem now?</a:t>
            </a:r>
          </a:p>
          <a:p>
            <a:pPr marL="145475" indent="-145475">
              <a:buFont typeface="Wingdings" panose="05000000000000000000" pitchFamily="2" charset="2"/>
              <a:buChar char="§"/>
            </a:pPr>
            <a:r>
              <a:rPr lang="en-US" sz="933" dirty="0">
                <a:cs typeface="Arial" panose="020B0604020202020204" pitchFamily="34" charset="0"/>
              </a:rPr>
              <a:t>What is the</a:t>
            </a:r>
            <a:r>
              <a:rPr lang="en-US" sz="933" b="1" dirty="0">
                <a:cs typeface="Arial" panose="020B0604020202020204" pitchFamily="34" charset="0"/>
              </a:rPr>
              <a:t> impact </a:t>
            </a:r>
            <a:r>
              <a:rPr lang="en-US" sz="933" dirty="0">
                <a:cs typeface="Arial" panose="020B0604020202020204" pitchFamily="34" charset="0"/>
              </a:rPr>
              <a:t>if the problem is not solved now?</a:t>
            </a:r>
          </a:p>
          <a:p>
            <a:r>
              <a:rPr lang="en-US" sz="1018" b="1" dirty="0">
                <a:cs typeface="Arial" panose="020B0604020202020204" pitchFamily="34" charset="0"/>
              </a:rPr>
              <a:t> </a:t>
            </a:r>
            <a:endParaRPr lang="en-US" sz="1018" dirty="0">
              <a:cs typeface="Arial" panose="020B0604020202020204" pitchFamily="34" charset="0"/>
            </a:endParaRPr>
          </a:p>
          <a:p>
            <a:r>
              <a:rPr lang="en-US" sz="1018" b="1" dirty="0">
                <a:cs typeface="Arial" panose="020B0604020202020204" pitchFamily="34" charset="0"/>
              </a:rPr>
              <a:t>In-Scope</a:t>
            </a:r>
            <a:r>
              <a:rPr lang="en-US" sz="1018" dirty="0">
                <a:cs typeface="Arial" panose="020B0604020202020204" pitchFamily="34" charset="0"/>
              </a:rPr>
              <a:t>: Define the boundaries of the project (start and stop process steps) and what it includes</a:t>
            </a:r>
          </a:p>
          <a:p>
            <a:r>
              <a:rPr lang="en-US" sz="1018" b="1" dirty="0">
                <a:cs typeface="Arial" panose="020B0604020202020204" pitchFamily="34" charset="0"/>
              </a:rPr>
              <a:t>Out of Scope</a:t>
            </a:r>
            <a:r>
              <a:rPr lang="en-US" sz="1018" dirty="0">
                <a:cs typeface="Arial" panose="020B0604020202020204" pitchFamily="34" charset="0"/>
              </a:rPr>
              <a:t>:  Describe what will not be addressed by the project</a:t>
            </a:r>
          </a:p>
          <a:p>
            <a:endParaRPr lang="en-US" sz="1018" b="1" dirty="0">
              <a:cs typeface="Arial" panose="020B0604020202020204" pitchFamily="34" charset="0"/>
            </a:endParaRPr>
          </a:p>
          <a:p>
            <a:r>
              <a:rPr lang="en-US" sz="1018" b="1" dirty="0">
                <a:cs typeface="Arial" panose="020B0604020202020204" pitchFamily="34" charset="0"/>
              </a:rPr>
              <a:t>TOOLS:   </a:t>
            </a:r>
            <a:r>
              <a:rPr lang="en-US" sz="1018" dirty="0">
                <a:cs typeface="Arial" panose="020B0604020202020204" pitchFamily="34" charset="0"/>
              </a:rPr>
              <a:t>Voice of Customer/Business, SIPOC</a:t>
            </a:r>
          </a:p>
        </p:txBody>
      </p:sp>
      <p:sp>
        <p:nvSpPr>
          <p:cNvPr id="4" name="TextBox 3"/>
          <p:cNvSpPr txBox="1"/>
          <p:nvPr/>
        </p:nvSpPr>
        <p:spPr>
          <a:xfrm>
            <a:off x="42878" y="7294871"/>
            <a:ext cx="4312688" cy="738664"/>
          </a:xfrm>
          <a:prstGeom prst="rect">
            <a:avLst/>
          </a:prstGeom>
          <a:noFill/>
        </p:spPr>
        <p:txBody>
          <a:bodyPr wrap="square" rtlCol="0">
            <a:spAutoFit/>
          </a:bodyPr>
          <a:lstStyle/>
          <a:p>
            <a:pPr marL="171450" indent="-171450">
              <a:buFont typeface="Wingdings" panose="05000000000000000000" pitchFamily="2" charset="2"/>
              <a:buChar char="§"/>
            </a:pPr>
            <a:r>
              <a:rPr lang="en-US" sz="1050" dirty="0"/>
              <a:t>Targets must meet SMART criteria: Specific, Measurable, Achievable, Relevant, Time-Bound.  </a:t>
            </a:r>
          </a:p>
          <a:p>
            <a:pPr marL="171450" indent="-171450">
              <a:buFont typeface="Wingdings" panose="05000000000000000000" pitchFamily="2" charset="2"/>
              <a:buChar char="§"/>
            </a:pPr>
            <a:r>
              <a:rPr lang="en-US" sz="1050" dirty="0"/>
              <a:t>Target Source examples include: MHS Targets, Regulations, HEDIS, NPIC, industry benchmark or set by leadership</a:t>
            </a:r>
          </a:p>
        </p:txBody>
      </p:sp>
      <p:sp>
        <p:nvSpPr>
          <p:cNvPr id="6" name="TextBox 5"/>
          <p:cNvSpPr txBox="1"/>
          <p:nvPr/>
        </p:nvSpPr>
        <p:spPr>
          <a:xfrm>
            <a:off x="4290557" y="5325278"/>
            <a:ext cx="4241910" cy="738664"/>
          </a:xfrm>
          <a:prstGeom prst="rect">
            <a:avLst/>
          </a:prstGeom>
          <a:noFill/>
        </p:spPr>
        <p:txBody>
          <a:bodyPr wrap="square" rtlCol="0">
            <a:spAutoFit/>
          </a:bodyPr>
          <a:lstStyle/>
          <a:p>
            <a:pPr>
              <a:tabLst>
                <a:tab pos="579207" algn="l"/>
              </a:tabLst>
            </a:pPr>
            <a:r>
              <a:rPr lang="en-US" sz="1050" b="1" dirty="0">
                <a:ea typeface="Times New Roman" panose="02020603050405020304" pitchFamily="18" charset="0"/>
                <a:cs typeface="Arial" panose="020B0604020202020204" pitchFamily="34" charset="0"/>
              </a:rPr>
              <a:t>TOOLS:  </a:t>
            </a:r>
            <a:r>
              <a:rPr lang="en-US" sz="1050" dirty="0"/>
              <a:t>Visual Process Controls, Benefit &amp; Effort Matrix, Poke Yoke/Mistake Proof, 5S/6S, Value Add Analysis (CVA, NVA-R, NVA), Remove NVA steps, Checklists, Templates, Dashboards, Process Monitoring and Reporting, Communication Plans, SOPs, Work Instructions</a:t>
            </a:r>
            <a:r>
              <a:rPr lang="en-US" sz="1050" b="1" dirty="0">
                <a:ea typeface="Times New Roman" panose="02020603050405020304" pitchFamily="18" charset="0"/>
                <a:cs typeface="Arial" panose="020B0604020202020204" pitchFamily="34" charset="0"/>
              </a:rPr>
              <a:t> </a:t>
            </a:r>
            <a:endParaRPr lang="en-US" sz="1050" dirty="0">
              <a:ea typeface="Times New Roman" panose="02020603050405020304" pitchFamily="18" charset="0"/>
              <a:cs typeface="Arial" panose="020B0604020202020204" pitchFamily="34" charset="0"/>
            </a:endParaRPr>
          </a:p>
        </p:txBody>
      </p:sp>
      <p:sp>
        <p:nvSpPr>
          <p:cNvPr id="9" name="TextBox 8"/>
          <p:cNvSpPr txBox="1"/>
          <p:nvPr/>
        </p:nvSpPr>
        <p:spPr>
          <a:xfrm>
            <a:off x="8553161" y="8079423"/>
            <a:ext cx="4217486" cy="415498"/>
          </a:xfrm>
          <a:prstGeom prst="rect">
            <a:avLst/>
          </a:prstGeom>
          <a:noFill/>
        </p:spPr>
        <p:txBody>
          <a:bodyPr wrap="square" rtlCol="0">
            <a:spAutoFit/>
          </a:bodyPr>
          <a:lstStyle/>
          <a:p>
            <a:r>
              <a:rPr lang="en-US" sz="1050" b="1" dirty="0"/>
              <a:t>TOOLS:</a:t>
            </a:r>
            <a:r>
              <a:rPr lang="en-US" sz="1050" dirty="0"/>
              <a:t>  Control Plan, Communication Plan, updated SOPs, updated Work Instructions, Process Maps</a:t>
            </a:r>
            <a:endParaRPr lang="en-US" sz="1050" b="1" dirty="0"/>
          </a:p>
        </p:txBody>
      </p:sp>
      <p:graphicFrame>
        <p:nvGraphicFramePr>
          <p:cNvPr id="43" name="Table 42"/>
          <p:cNvGraphicFramePr>
            <a:graphicFrameLocks noGrp="1"/>
          </p:cNvGraphicFramePr>
          <p:nvPr>
            <p:extLst>
              <p:ext uri="{D42A27DB-BD31-4B8C-83A1-F6EECF244321}">
                <p14:modId xmlns:p14="http://schemas.microsoft.com/office/powerpoint/2010/main" val="654276923"/>
              </p:ext>
            </p:extLst>
          </p:nvPr>
        </p:nvGraphicFramePr>
        <p:xfrm>
          <a:off x="8648600" y="6675577"/>
          <a:ext cx="4097129" cy="847898"/>
        </p:xfrm>
        <a:graphic>
          <a:graphicData uri="http://schemas.openxmlformats.org/drawingml/2006/table">
            <a:tbl>
              <a:tblPr firstRow="1" bandRow="1">
                <a:tableStyleId>{073A0DAA-6AF3-43AB-8588-CEC1D06C72B9}</a:tableStyleId>
              </a:tblPr>
              <a:tblGrid>
                <a:gridCol w="941297">
                  <a:extLst>
                    <a:ext uri="{9D8B030D-6E8A-4147-A177-3AD203B41FA5}">
                      <a16:colId xmlns:a16="http://schemas.microsoft.com/office/drawing/2014/main" val="20000"/>
                    </a:ext>
                  </a:extLst>
                </a:gridCol>
                <a:gridCol w="879566">
                  <a:extLst>
                    <a:ext uri="{9D8B030D-6E8A-4147-A177-3AD203B41FA5}">
                      <a16:colId xmlns:a16="http://schemas.microsoft.com/office/drawing/2014/main" val="20001"/>
                    </a:ext>
                  </a:extLst>
                </a:gridCol>
                <a:gridCol w="505097">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1039649">
                  <a:extLst>
                    <a:ext uri="{9D8B030D-6E8A-4147-A177-3AD203B41FA5}">
                      <a16:colId xmlns:a16="http://schemas.microsoft.com/office/drawing/2014/main" val="20004"/>
                    </a:ext>
                  </a:extLst>
                </a:gridCol>
              </a:tblGrid>
              <a:tr h="232756">
                <a:tc>
                  <a:txBody>
                    <a:bodyPr/>
                    <a:lstStyle/>
                    <a:p>
                      <a:pPr algn="ctr"/>
                      <a:r>
                        <a:rPr lang="en-US" sz="1000" dirty="0">
                          <a:solidFill>
                            <a:schemeClr val="bg1"/>
                          </a:solidFill>
                          <a:latin typeface="Calibri" panose="020F0502020204030204" pitchFamily="34" charset="0"/>
                        </a:rPr>
                        <a:t>Measure</a:t>
                      </a:r>
                    </a:p>
                  </a:txBody>
                  <a:tcPr marL="77585" marR="77585" marT="38793" marB="38793"/>
                </a:tc>
                <a:tc>
                  <a:txBody>
                    <a:bodyPr/>
                    <a:lstStyle/>
                    <a:p>
                      <a:pPr algn="ctr"/>
                      <a:r>
                        <a:rPr lang="en-US" sz="1000" dirty="0">
                          <a:solidFill>
                            <a:schemeClr val="bg1"/>
                          </a:solidFill>
                          <a:latin typeface="Calibri" panose="020F0502020204030204" pitchFamily="34" charset="0"/>
                        </a:rPr>
                        <a:t>Current</a:t>
                      </a:r>
                    </a:p>
                    <a:p>
                      <a:pPr algn="ctr"/>
                      <a:r>
                        <a:rPr lang="en-US" sz="1000" dirty="0">
                          <a:solidFill>
                            <a:schemeClr val="bg1"/>
                          </a:solidFill>
                          <a:latin typeface="Calibri" panose="020F0502020204030204" pitchFamily="34" charset="0"/>
                        </a:rPr>
                        <a:t>Performance</a:t>
                      </a:r>
                    </a:p>
                  </a:txBody>
                  <a:tcPr marL="77585" marR="77585" marT="38793" marB="38793"/>
                </a:tc>
                <a:tc>
                  <a:txBody>
                    <a:bodyPr/>
                    <a:lstStyle/>
                    <a:p>
                      <a:pPr algn="ctr"/>
                      <a:r>
                        <a:rPr lang="en-US" sz="1000" dirty="0">
                          <a:solidFill>
                            <a:schemeClr val="bg1"/>
                          </a:solidFill>
                          <a:latin typeface="Calibri" panose="020F0502020204030204" pitchFamily="34" charset="0"/>
                        </a:rPr>
                        <a:t>Target</a:t>
                      </a:r>
                    </a:p>
                  </a:txBody>
                  <a:tcPr marL="77585" marR="77585" marT="38793" marB="38793"/>
                </a:tc>
                <a:tc>
                  <a:txBody>
                    <a:bodyPr/>
                    <a:lstStyle/>
                    <a:p>
                      <a:pPr algn="ctr"/>
                      <a:r>
                        <a:rPr lang="en-US" sz="1000" dirty="0">
                          <a:solidFill>
                            <a:schemeClr val="bg1"/>
                          </a:solidFill>
                          <a:latin typeface="Calibri" panose="020F0502020204030204" pitchFamily="34" charset="0"/>
                        </a:rPr>
                        <a:t>Reporting Frequency</a:t>
                      </a:r>
                    </a:p>
                  </a:txBody>
                  <a:tcPr marL="77585" marR="77585" marT="38793" marB="38793"/>
                </a:tc>
                <a:tc>
                  <a:txBody>
                    <a:bodyPr/>
                    <a:lstStyle/>
                    <a:p>
                      <a:pPr algn="ctr"/>
                      <a:r>
                        <a:rPr lang="en-US" sz="1000" dirty="0">
                          <a:solidFill>
                            <a:schemeClr val="bg1"/>
                          </a:solidFill>
                          <a:latin typeface="Calibri" panose="020F0502020204030204" pitchFamily="34" charset="0"/>
                        </a:rPr>
                        <a:t>Reporting Forum</a:t>
                      </a:r>
                    </a:p>
                  </a:txBody>
                  <a:tcPr marL="77585" marR="77585" marT="38793" marB="38793"/>
                </a:tc>
                <a:extLst>
                  <a:ext uri="{0D108BD9-81ED-4DB2-BD59-A6C34878D82A}">
                    <a16:rowId xmlns:a16="http://schemas.microsoft.com/office/drawing/2014/main" val="10000"/>
                  </a:ext>
                </a:extLst>
              </a:tr>
              <a:tr h="232756">
                <a:tc>
                  <a:txBody>
                    <a:bodyPr/>
                    <a:lstStyle/>
                    <a:p>
                      <a:endParaRPr lang="en-US" sz="1000" dirty="0">
                        <a:latin typeface="Calibri" panose="020F0502020204030204" pitchFamily="34" charset="0"/>
                      </a:endParaRPr>
                    </a:p>
                  </a:txBody>
                  <a:tcPr marL="77585" marR="77585" marT="38793" marB="38793"/>
                </a:tc>
                <a:tc>
                  <a:txBody>
                    <a:bodyPr/>
                    <a:lstStyle/>
                    <a:p>
                      <a:endParaRPr lang="en-US" sz="1000">
                        <a:latin typeface="Calibri" panose="020F0502020204030204" pitchFamily="34" charset="0"/>
                      </a:endParaRPr>
                    </a:p>
                  </a:txBody>
                  <a:tcPr marL="77585" marR="77585" marT="38793" marB="38793"/>
                </a:tc>
                <a:tc>
                  <a:txBody>
                    <a:bodyPr/>
                    <a:lstStyle/>
                    <a:p>
                      <a:endParaRPr lang="en-US" sz="1000" dirty="0">
                        <a:latin typeface="Calibri" panose="020F0502020204030204" pitchFamily="34" charset="0"/>
                      </a:endParaRPr>
                    </a:p>
                  </a:txBody>
                  <a:tcPr marL="77585" marR="77585" marT="38793" marB="38793"/>
                </a:tc>
                <a:tc>
                  <a:txBody>
                    <a:bodyPr/>
                    <a:lstStyle/>
                    <a:p>
                      <a:endParaRPr lang="en-US" sz="1000" dirty="0">
                        <a:latin typeface="Calibri" panose="020F0502020204030204" pitchFamily="34" charset="0"/>
                      </a:endParaRPr>
                    </a:p>
                  </a:txBody>
                  <a:tcPr marL="77585" marR="77585" marT="38793" marB="38793"/>
                </a:tc>
                <a:tc>
                  <a:txBody>
                    <a:bodyPr/>
                    <a:lstStyle/>
                    <a:p>
                      <a:endParaRPr lang="en-US" sz="1000">
                        <a:latin typeface="Calibri" panose="020F0502020204030204" pitchFamily="34" charset="0"/>
                      </a:endParaRPr>
                    </a:p>
                  </a:txBody>
                  <a:tcPr marL="77585" marR="77585" marT="38793" marB="38793"/>
                </a:tc>
                <a:extLst>
                  <a:ext uri="{0D108BD9-81ED-4DB2-BD59-A6C34878D82A}">
                    <a16:rowId xmlns:a16="http://schemas.microsoft.com/office/drawing/2014/main" val="10001"/>
                  </a:ext>
                </a:extLst>
              </a:tr>
              <a:tr h="232756">
                <a:tc>
                  <a:txBody>
                    <a:bodyPr/>
                    <a:lstStyle/>
                    <a:p>
                      <a:endParaRPr lang="en-US" sz="1000" dirty="0">
                        <a:latin typeface="Calibri" panose="020F0502020204030204" pitchFamily="34" charset="0"/>
                      </a:endParaRPr>
                    </a:p>
                  </a:txBody>
                  <a:tcPr marL="77585" marR="77585" marT="38793" marB="38793"/>
                </a:tc>
                <a:tc>
                  <a:txBody>
                    <a:bodyPr/>
                    <a:lstStyle/>
                    <a:p>
                      <a:endParaRPr lang="en-US" sz="1000">
                        <a:latin typeface="Calibri" panose="020F0502020204030204" pitchFamily="34" charset="0"/>
                      </a:endParaRPr>
                    </a:p>
                  </a:txBody>
                  <a:tcPr marL="77585" marR="77585" marT="38793" marB="38793"/>
                </a:tc>
                <a:tc>
                  <a:txBody>
                    <a:bodyPr/>
                    <a:lstStyle/>
                    <a:p>
                      <a:endParaRPr lang="en-US" sz="1000" dirty="0">
                        <a:latin typeface="Calibri" panose="020F0502020204030204" pitchFamily="34" charset="0"/>
                      </a:endParaRPr>
                    </a:p>
                  </a:txBody>
                  <a:tcPr marL="77585" marR="77585" marT="38793" marB="38793"/>
                </a:tc>
                <a:tc>
                  <a:txBody>
                    <a:bodyPr/>
                    <a:lstStyle/>
                    <a:p>
                      <a:endParaRPr lang="en-US" sz="1000" dirty="0">
                        <a:latin typeface="Calibri" panose="020F0502020204030204" pitchFamily="34" charset="0"/>
                      </a:endParaRPr>
                    </a:p>
                  </a:txBody>
                  <a:tcPr marL="77585" marR="77585" marT="38793" marB="38793"/>
                </a:tc>
                <a:tc>
                  <a:txBody>
                    <a:bodyPr/>
                    <a:lstStyle/>
                    <a:p>
                      <a:endParaRPr lang="en-US" sz="1000" dirty="0">
                        <a:latin typeface="Calibri" panose="020F0502020204030204" pitchFamily="34" charset="0"/>
                      </a:endParaRPr>
                    </a:p>
                  </a:txBody>
                  <a:tcPr marL="77585" marR="77585" marT="38793" marB="38793"/>
                </a:tc>
                <a:extLst>
                  <a:ext uri="{0D108BD9-81ED-4DB2-BD59-A6C34878D82A}">
                    <a16:rowId xmlns:a16="http://schemas.microsoft.com/office/drawing/2014/main" val="10002"/>
                  </a:ext>
                </a:extLst>
              </a:tr>
            </a:tbl>
          </a:graphicData>
        </a:graphic>
      </p:graphicFrame>
      <p:sp>
        <p:nvSpPr>
          <p:cNvPr id="11" name="TextBox 10"/>
          <p:cNvSpPr txBox="1"/>
          <p:nvPr/>
        </p:nvSpPr>
        <p:spPr>
          <a:xfrm>
            <a:off x="8553349" y="7588387"/>
            <a:ext cx="4096085" cy="577081"/>
          </a:xfrm>
          <a:prstGeom prst="rect">
            <a:avLst/>
          </a:prstGeom>
          <a:noFill/>
        </p:spPr>
        <p:txBody>
          <a:bodyPr wrap="square" rtlCol="0">
            <a:spAutoFit/>
          </a:bodyPr>
          <a:lstStyle/>
          <a:p>
            <a:r>
              <a:rPr lang="en-US" sz="1050" dirty="0"/>
              <a:t>Examples of Reporting Forums include:  Huddles, PI Committees, Executive Committees, R&amp;As, Clinical Community Forums, Senior Leader Forums </a:t>
            </a:r>
          </a:p>
        </p:txBody>
      </p:sp>
      <p:pic>
        <p:nvPicPr>
          <p:cNvPr id="45" name="Picture 44" descr="VC5.jpg"/>
          <p:cNvPicPr/>
          <p:nvPr/>
        </p:nvPicPr>
        <p:blipFill>
          <a:blip r:embed="rId3" cstate="print"/>
          <a:stretch>
            <a:fillRect/>
          </a:stretch>
        </p:blipFill>
        <p:spPr>
          <a:xfrm>
            <a:off x="9776349" y="5365033"/>
            <a:ext cx="2960639" cy="414867"/>
          </a:xfrm>
          <a:prstGeom prst="rect">
            <a:avLst/>
          </a:prstGeom>
          <a:ln>
            <a:solidFill>
              <a:schemeClr val="tx1"/>
            </a:solidFill>
          </a:ln>
        </p:spPr>
      </p:pic>
      <p:sp>
        <p:nvSpPr>
          <p:cNvPr id="49" name="TextBox 48"/>
          <p:cNvSpPr txBox="1"/>
          <p:nvPr/>
        </p:nvSpPr>
        <p:spPr>
          <a:xfrm>
            <a:off x="10754981" y="9196934"/>
            <a:ext cx="2010759" cy="353687"/>
          </a:xfrm>
          <a:prstGeom prst="rect">
            <a:avLst/>
          </a:prstGeom>
          <a:solidFill>
            <a:srgbClr val="002060"/>
          </a:solidFill>
          <a:ln w="38100">
            <a:solidFill>
              <a:schemeClr val="bg1"/>
            </a:solidFill>
          </a:ln>
        </p:spPr>
        <p:txBody>
          <a:bodyPr wrap="square" rtlCol="0">
            <a:spAutoFit/>
          </a:bodyPr>
          <a:lstStyle/>
          <a:p>
            <a:pPr algn="ctr"/>
            <a:r>
              <a:rPr lang="en-US" sz="849" b="1" dirty="0">
                <a:solidFill>
                  <a:schemeClr val="bg1"/>
                </a:solidFill>
                <a:cs typeface="Arial" panose="020B0604020202020204" pitchFamily="34" charset="0"/>
              </a:rPr>
              <a:t>DHA  8-Step PPS  Project Template</a:t>
            </a:r>
          </a:p>
          <a:p>
            <a:pPr algn="ctr"/>
            <a:r>
              <a:rPr lang="en-US" sz="849" b="1" dirty="0">
                <a:solidFill>
                  <a:schemeClr val="bg1"/>
                </a:solidFill>
                <a:cs typeface="Arial" panose="020B0604020202020204" pitchFamily="34" charset="0"/>
              </a:rPr>
              <a:t>June 2023</a:t>
            </a:r>
          </a:p>
        </p:txBody>
      </p:sp>
      <p:graphicFrame>
        <p:nvGraphicFramePr>
          <p:cNvPr id="50" name="Table 49"/>
          <p:cNvGraphicFramePr>
            <a:graphicFrameLocks noGrp="1"/>
          </p:cNvGraphicFramePr>
          <p:nvPr>
            <p:extLst>
              <p:ext uri="{D42A27DB-BD31-4B8C-83A1-F6EECF244321}">
                <p14:modId xmlns:p14="http://schemas.microsoft.com/office/powerpoint/2010/main" val="2417481677"/>
              </p:ext>
            </p:extLst>
          </p:nvPr>
        </p:nvGraphicFramePr>
        <p:xfrm>
          <a:off x="6536247" y="1854763"/>
          <a:ext cx="1917472" cy="1318951"/>
        </p:xfrm>
        <a:graphic>
          <a:graphicData uri="http://schemas.openxmlformats.org/drawingml/2006/table">
            <a:tbl>
              <a:tblPr firstRow="1" bandRow="1">
                <a:tableStyleId>{5C22544A-7EE6-4342-B048-85BDC9FD1C3A}</a:tableStyleId>
              </a:tblPr>
              <a:tblGrid>
                <a:gridCol w="1917472">
                  <a:extLst>
                    <a:ext uri="{9D8B030D-6E8A-4147-A177-3AD203B41FA5}">
                      <a16:colId xmlns:a16="http://schemas.microsoft.com/office/drawing/2014/main" val="20000"/>
                    </a:ext>
                  </a:extLst>
                </a:gridCol>
              </a:tblGrid>
              <a:tr h="387927">
                <a:tc>
                  <a:txBody>
                    <a:bodyPr/>
                    <a:lstStyle/>
                    <a:p>
                      <a:pPr marL="0" marR="0" lvl="0" indent="0" algn="l" defTabSz="1086216" rtl="0" eaLnBrk="1" fontAlgn="auto" latinLnBrk="0" hangingPunct="1">
                        <a:lnSpc>
                          <a:spcPct val="100000"/>
                        </a:lnSpc>
                        <a:spcBef>
                          <a:spcPts val="0"/>
                        </a:spcBef>
                        <a:spcAft>
                          <a:spcPts val="0"/>
                        </a:spcAft>
                        <a:buClrTx/>
                        <a:buSzTx/>
                        <a:buFontTx/>
                        <a:buNone/>
                        <a:tabLst/>
                        <a:defRPr/>
                      </a:pPr>
                      <a:r>
                        <a:rPr lang="en-US" sz="1000" dirty="0">
                          <a:solidFill>
                            <a:schemeClr val="bg1"/>
                          </a:solidFill>
                        </a:rPr>
                        <a:t>Root Cause/</a:t>
                      </a:r>
                    </a:p>
                    <a:p>
                      <a:r>
                        <a:rPr lang="en-US" sz="1000" dirty="0">
                          <a:solidFill>
                            <a:schemeClr val="bg1"/>
                          </a:solidFill>
                        </a:rPr>
                        <a:t>Prioritized Gap</a:t>
                      </a:r>
                    </a:p>
                  </a:txBody>
                  <a:tcPr marL="77585" marR="77585" marT="38793" marB="38793">
                    <a:solidFill>
                      <a:schemeClr val="tx1"/>
                    </a:solidFill>
                  </a:tcPr>
                </a:tc>
                <a:extLst>
                  <a:ext uri="{0D108BD9-81ED-4DB2-BD59-A6C34878D82A}">
                    <a16:rowId xmlns:a16="http://schemas.microsoft.com/office/drawing/2014/main" val="10000"/>
                  </a:ext>
                </a:extLst>
              </a:tr>
              <a:tr h="232756">
                <a:tc>
                  <a:txBody>
                    <a:bodyPr/>
                    <a:lstStyle/>
                    <a:p>
                      <a:r>
                        <a:rPr lang="en-US" sz="1000"/>
                        <a:t>1.</a:t>
                      </a:r>
                      <a:endParaRPr lang="en-US" sz="1000" dirty="0"/>
                    </a:p>
                  </a:txBody>
                  <a:tcPr marL="77585" marR="77585" marT="38793" marB="38793">
                    <a:solidFill>
                      <a:schemeClr val="bg1">
                        <a:lumMod val="85000"/>
                      </a:schemeClr>
                    </a:solidFill>
                  </a:tcPr>
                </a:tc>
                <a:extLst>
                  <a:ext uri="{0D108BD9-81ED-4DB2-BD59-A6C34878D82A}">
                    <a16:rowId xmlns:a16="http://schemas.microsoft.com/office/drawing/2014/main" val="10001"/>
                  </a:ext>
                </a:extLst>
              </a:tr>
              <a:tr h="232756">
                <a:tc>
                  <a:txBody>
                    <a:bodyPr/>
                    <a:lstStyle/>
                    <a:p>
                      <a:r>
                        <a:rPr lang="en-US" sz="1000" dirty="0"/>
                        <a:t>2.</a:t>
                      </a:r>
                    </a:p>
                  </a:txBody>
                  <a:tcPr marL="77585" marR="77585" marT="38793" marB="38793">
                    <a:solidFill>
                      <a:schemeClr val="bg1">
                        <a:lumMod val="95000"/>
                      </a:schemeClr>
                    </a:solidFill>
                  </a:tcPr>
                </a:tc>
                <a:extLst>
                  <a:ext uri="{0D108BD9-81ED-4DB2-BD59-A6C34878D82A}">
                    <a16:rowId xmlns:a16="http://schemas.microsoft.com/office/drawing/2014/main" val="10002"/>
                  </a:ext>
                </a:extLst>
              </a:tr>
              <a:tr h="232756">
                <a:tc>
                  <a:txBody>
                    <a:bodyPr/>
                    <a:lstStyle/>
                    <a:p>
                      <a:r>
                        <a:rPr lang="en-US" sz="1000"/>
                        <a:t>3. </a:t>
                      </a:r>
                      <a:endParaRPr lang="en-US" sz="1000" dirty="0"/>
                    </a:p>
                  </a:txBody>
                  <a:tcPr marL="77585" marR="77585" marT="38793" marB="38793">
                    <a:solidFill>
                      <a:schemeClr val="bg1">
                        <a:lumMod val="85000"/>
                      </a:schemeClr>
                    </a:solidFill>
                  </a:tcPr>
                </a:tc>
                <a:extLst>
                  <a:ext uri="{0D108BD9-81ED-4DB2-BD59-A6C34878D82A}">
                    <a16:rowId xmlns:a16="http://schemas.microsoft.com/office/drawing/2014/main" val="10003"/>
                  </a:ext>
                </a:extLst>
              </a:tr>
              <a:tr h="232756">
                <a:tc>
                  <a:txBody>
                    <a:bodyPr/>
                    <a:lstStyle/>
                    <a:p>
                      <a:r>
                        <a:rPr lang="en-US" sz="1000" dirty="0"/>
                        <a:t>4.</a:t>
                      </a:r>
                    </a:p>
                  </a:txBody>
                  <a:tcPr marL="77585" marR="77585" marT="38793" marB="38793">
                    <a:solidFill>
                      <a:schemeClr val="bg1">
                        <a:lumMod val="95000"/>
                      </a:schemeClr>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6459232" y="3138753"/>
            <a:ext cx="2274394" cy="415498"/>
          </a:xfrm>
          <a:prstGeom prst="rect">
            <a:avLst/>
          </a:prstGeom>
          <a:noFill/>
        </p:spPr>
        <p:txBody>
          <a:bodyPr wrap="square" rtlCol="0">
            <a:spAutoFit/>
          </a:bodyPr>
          <a:lstStyle/>
          <a:p>
            <a:r>
              <a:rPr lang="en-US" sz="1050" b="1" dirty="0"/>
              <a:t>TOOLS</a:t>
            </a:r>
            <a:r>
              <a:rPr lang="en-US" sz="1050" dirty="0"/>
              <a:t>:  Fishbone, 5 Whys, Pareto Chart, Affinity Diagram, Regression</a:t>
            </a:r>
          </a:p>
        </p:txBody>
      </p:sp>
      <p:pic>
        <p:nvPicPr>
          <p:cNvPr id="7" name="Picture 6" descr="VC5.jpg">
            <a:extLst>
              <a:ext uri="{FF2B5EF4-FFF2-40B4-BE49-F238E27FC236}">
                <a16:creationId xmlns:a16="http://schemas.microsoft.com/office/drawing/2014/main" id="{7D2F4AC7-DFCF-C3A7-0327-B01B89735C00}"/>
              </a:ext>
            </a:extLst>
          </p:cNvPr>
          <p:cNvPicPr/>
          <p:nvPr/>
        </p:nvPicPr>
        <p:blipFill>
          <a:blip r:embed="rId3" cstate="print"/>
          <a:stretch>
            <a:fillRect/>
          </a:stretch>
        </p:blipFill>
        <p:spPr>
          <a:xfrm>
            <a:off x="9790963" y="8461043"/>
            <a:ext cx="2960639" cy="414867"/>
          </a:xfrm>
          <a:prstGeom prst="rect">
            <a:avLst/>
          </a:prstGeom>
          <a:ln>
            <a:solidFill>
              <a:schemeClr val="tx1"/>
            </a:solidFill>
          </a:ln>
        </p:spPr>
      </p:pic>
    </p:spTree>
    <p:extLst>
      <p:ext uri="{BB962C8B-B14F-4D97-AF65-F5344CB8AC3E}">
        <p14:creationId xmlns:p14="http://schemas.microsoft.com/office/powerpoint/2010/main" val="301886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055" dirty="0"/>
              <a:t>Project Team/Key Stakeholders</a:t>
            </a:r>
          </a:p>
        </p:txBody>
      </p:sp>
      <p:sp>
        <p:nvSpPr>
          <p:cNvPr id="6" name="Text Placeholder 5"/>
          <p:cNvSpPr>
            <a:spLocks noGrp="1"/>
          </p:cNvSpPr>
          <p:nvPr>
            <p:ph type="body" idx="1"/>
          </p:nvPr>
        </p:nvSpPr>
        <p:spPr/>
        <p:txBody>
          <a:bodyPr/>
          <a:lstStyle/>
          <a:p>
            <a:r>
              <a:rPr lang="en-US" dirty="0"/>
              <a:t>Project Team</a:t>
            </a:r>
          </a:p>
        </p:txBody>
      </p:sp>
      <p:sp>
        <p:nvSpPr>
          <p:cNvPr id="9" name="Text Placeholder 8"/>
          <p:cNvSpPr>
            <a:spLocks noGrp="1"/>
          </p:cNvSpPr>
          <p:nvPr>
            <p:ph type="body" sz="quarter" idx="3"/>
          </p:nvPr>
        </p:nvSpPr>
        <p:spPr/>
        <p:txBody>
          <a:bodyPr/>
          <a:lstStyle/>
          <a:p>
            <a:r>
              <a:rPr lang="en-US" dirty="0"/>
              <a:t>Key Stakeholders</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82550" indent="-339442" eaLnBrk="0" hangingPunct="0">
              <a:defRPr>
                <a:solidFill>
                  <a:schemeClr val="tx1"/>
                </a:solidFill>
                <a:latin typeface="Calibri" panose="020F0502020204030204" pitchFamily="34" charset="0"/>
                <a:cs typeface="Arial" panose="020B0604020202020204" pitchFamily="34" charset="0"/>
              </a:defRPr>
            </a:lvl2pPr>
            <a:lvl3pPr marL="1357770" indent="-271554" eaLnBrk="0" hangingPunct="0">
              <a:defRPr>
                <a:solidFill>
                  <a:schemeClr val="tx1"/>
                </a:solidFill>
                <a:latin typeface="Calibri" panose="020F0502020204030204" pitchFamily="34" charset="0"/>
                <a:cs typeface="Arial" panose="020B0604020202020204" pitchFamily="34" charset="0"/>
              </a:defRPr>
            </a:lvl3pPr>
            <a:lvl4pPr marL="1900878" indent="-271554" eaLnBrk="0" hangingPunct="0">
              <a:defRPr>
                <a:solidFill>
                  <a:schemeClr val="tx1"/>
                </a:solidFill>
                <a:latin typeface="Calibri" panose="020F0502020204030204" pitchFamily="34" charset="0"/>
                <a:cs typeface="Arial" panose="020B0604020202020204" pitchFamily="34" charset="0"/>
              </a:defRPr>
            </a:lvl4pPr>
            <a:lvl5pPr marL="2443985" indent="-271554" eaLnBrk="0" hangingPunct="0">
              <a:defRPr>
                <a:solidFill>
                  <a:schemeClr val="tx1"/>
                </a:solidFill>
                <a:latin typeface="Calibri" panose="020F0502020204030204" pitchFamily="34" charset="0"/>
                <a:cs typeface="Arial" panose="020B0604020202020204" pitchFamily="34" charset="0"/>
              </a:defRPr>
            </a:lvl5pPr>
            <a:lvl6pPr marL="2987093"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530201"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073309"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616417"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5C8DBA-6B27-465E-88ED-C76A6442CDC9}" type="slidenum">
              <a:rPr lang="en-US" altLang="en-US">
                <a:solidFill>
                  <a:srgbClr val="898989"/>
                </a:solidFill>
              </a:rPr>
              <a:pPr eaLnBrk="1" hangingPunct="1"/>
              <a:t>4</a:t>
            </a:fld>
            <a:endParaRPr lang="en-US" altLang="en-US" dirty="0">
              <a:solidFill>
                <a:srgbClr val="898989"/>
              </a:solidFill>
            </a:endParaRPr>
          </a:p>
        </p:txBody>
      </p:sp>
      <p:sp>
        <p:nvSpPr>
          <p:cNvPr id="11" name="Content Placeholder 7"/>
          <p:cNvSpPr>
            <a:spLocks noGrp="1"/>
          </p:cNvSpPr>
          <p:nvPr>
            <p:ph sz="half" idx="2"/>
          </p:nvPr>
        </p:nvSpPr>
        <p:spPr>
          <a:xfrm>
            <a:off x="630201" y="3044825"/>
            <a:ext cx="5541963" cy="5531803"/>
          </a:xfrm>
        </p:spPr>
        <p:txBody>
          <a:bodyPr/>
          <a:lstStyle/>
          <a:p>
            <a:r>
              <a:rPr lang="en-US" dirty="0"/>
              <a:t>Xx – Project Lead (level of Process Improvement training, e.g., Lean Leader, Green Belt, Black Belt)</a:t>
            </a:r>
          </a:p>
          <a:p>
            <a:r>
              <a:rPr lang="en-US" dirty="0"/>
              <a:t>Xx – Position </a:t>
            </a:r>
          </a:p>
          <a:p>
            <a:r>
              <a:rPr lang="en-US" dirty="0"/>
              <a:t>Xx – Position</a:t>
            </a:r>
          </a:p>
        </p:txBody>
      </p:sp>
      <p:sp>
        <p:nvSpPr>
          <p:cNvPr id="12" name="Content Placeholder 9"/>
          <p:cNvSpPr>
            <a:spLocks noGrp="1"/>
          </p:cNvSpPr>
          <p:nvPr>
            <p:ph sz="quarter" idx="4"/>
          </p:nvPr>
        </p:nvSpPr>
        <p:spPr>
          <a:xfrm>
            <a:off x="6480095" y="3044825"/>
            <a:ext cx="6039283" cy="5531803"/>
          </a:xfrm>
        </p:spPr>
        <p:txBody>
          <a:bodyPr/>
          <a:lstStyle/>
          <a:p>
            <a:r>
              <a:rPr lang="en-US" dirty="0"/>
              <a:t>Xx – Strategic Initiative Lead (if applicable)</a:t>
            </a:r>
          </a:p>
          <a:p>
            <a:r>
              <a:rPr lang="en-US" dirty="0"/>
              <a:t>Xx – Position</a:t>
            </a:r>
          </a:p>
          <a:p>
            <a:r>
              <a:rPr lang="en-US" dirty="0"/>
              <a:t>Xx – Position</a:t>
            </a:r>
          </a:p>
        </p:txBody>
      </p:sp>
    </p:spTree>
    <p:extLst>
      <p:ext uri="{BB962C8B-B14F-4D97-AF65-F5344CB8AC3E}">
        <p14:creationId xmlns:p14="http://schemas.microsoft.com/office/powerpoint/2010/main" val="265755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055" dirty="0"/>
              <a:t>1. Clarify the Problem / Problem Statement</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82550" indent="-339442" eaLnBrk="0" hangingPunct="0">
              <a:defRPr>
                <a:solidFill>
                  <a:schemeClr val="tx1"/>
                </a:solidFill>
                <a:latin typeface="Calibri" panose="020F0502020204030204" pitchFamily="34" charset="0"/>
                <a:cs typeface="Arial" panose="020B0604020202020204" pitchFamily="34" charset="0"/>
              </a:defRPr>
            </a:lvl2pPr>
            <a:lvl3pPr marL="1357770" indent="-271554" eaLnBrk="0" hangingPunct="0">
              <a:defRPr>
                <a:solidFill>
                  <a:schemeClr val="tx1"/>
                </a:solidFill>
                <a:latin typeface="Calibri" panose="020F0502020204030204" pitchFamily="34" charset="0"/>
                <a:cs typeface="Arial" panose="020B0604020202020204" pitchFamily="34" charset="0"/>
              </a:defRPr>
            </a:lvl3pPr>
            <a:lvl4pPr marL="1900878" indent="-271554" eaLnBrk="0" hangingPunct="0">
              <a:defRPr>
                <a:solidFill>
                  <a:schemeClr val="tx1"/>
                </a:solidFill>
                <a:latin typeface="Calibri" panose="020F0502020204030204" pitchFamily="34" charset="0"/>
                <a:cs typeface="Arial" panose="020B0604020202020204" pitchFamily="34" charset="0"/>
              </a:defRPr>
            </a:lvl4pPr>
            <a:lvl5pPr marL="2443985" indent="-271554" eaLnBrk="0" hangingPunct="0">
              <a:defRPr>
                <a:solidFill>
                  <a:schemeClr val="tx1"/>
                </a:solidFill>
                <a:latin typeface="Calibri" panose="020F0502020204030204" pitchFamily="34" charset="0"/>
                <a:cs typeface="Arial" panose="020B0604020202020204" pitchFamily="34" charset="0"/>
              </a:defRPr>
            </a:lvl5pPr>
            <a:lvl6pPr marL="2987093"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530201"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073309"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616417"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5C8DBA-6B27-465E-88ED-C76A6442CDC9}" type="slidenum">
              <a:rPr lang="en-US" altLang="en-US">
                <a:solidFill>
                  <a:srgbClr val="898989"/>
                </a:solidFill>
              </a:rPr>
              <a:pPr eaLnBrk="1" hangingPunct="1"/>
              <a:t>5</a:t>
            </a:fld>
            <a:endParaRPr lang="en-US" altLang="en-US" dirty="0">
              <a:solidFill>
                <a:srgbClr val="898989"/>
              </a:solidFill>
            </a:endParaRPr>
          </a:p>
        </p:txBody>
      </p:sp>
      <p:sp>
        <p:nvSpPr>
          <p:cNvPr id="7" name="Content Placeholder 2"/>
          <p:cNvSpPr>
            <a:spLocks noGrp="1"/>
          </p:cNvSpPr>
          <p:nvPr>
            <p:ph idx="1"/>
          </p:nvPr>
        </p:nvSpPr>
        <p:spPr>
          <a:xfrm>
            <a:off x="131762" y="2237611"/>
            <a:ext cx="12517437" cy="5826526"/>
          </a:xfrm>
        </p:spPr>
        <p:txBody>
          <a:bodyPr>
            <a:normAutofit fontScale="92500" lnSpcReduction="10000"/>
          </a:bodyPr>
          <a:lstStyle/>
          <a:p>
            <a:pPr marL="0" indent="0">
              <a:buNone/>
            </a:pPr>
            <a:r>
              <a:rPr lang="en-US" sz="2800" b="1" u="sng" dirty="0">
                <a:solidFill>
                  <a:schemeClr val="tx2"/>
                </a:solidFill>
                <a:cs typeface="Arial" panose="020B0604020202020204" pitchFamily="34" charset="0"/>
              </a:rPr>
              <a:t>SUCCESS CRITERIA</a:t>
            </a:r>
            <a:r>
              <a:rPr lang="en-US" sz="2800" dirty="0">
                <a:solidFill>
                  <a:schemeClr val="tx2"/>
                </a:solidFill>
                <a:cs typeface="Arial" panose="020B0604020202020204" pitchFamily="34" charset="0"/>
              </a:rPr>
              <a:t>:</a:t>
            </a:r>
            <a:r>
              <a:rPr lang="en-US" sz="2800" dirty="0">
                <a:cs typeface="Arial" panose="020B0604020202020204" pitchFamily="34" charset="0"/>
              </a:rPr>
              <a:t>  Provide a problem statement with all the elements below.</a:t>
            </a:r>
          </a:p>
          <a:p>
            <a:pPr marL="290513" indent="-290513">
              <a:buFont typeface="Wingdings" panose="05000000000000000000" pitchFamily="2" charset="2"/>
              <a:buChar char="§"/>
            </a:pPr>
            <a:r>
              <a:rPr lang="en-US" sz="2400" b="1" dirty="0">
                <a:cs typeface="Arial" panose="020B0604020202020204" pitchFamily="34" charset="0"/>
              </a:rPr>
              <a:t>What</a:t>
            </a:r>
            <a:r>
              <a:rPr lang="en-US" sz="2400" dirty="0">
                <a:cs typeface="Arial" panose="020B0604020202020204" pitchFamily="34" charset="0"/>
              </a:rPr>
              <a:t> is the issue? </a:t>
            </a:r>
          </a:p>
          <a:p>
            <a:pPr marL="290513" indent="-290513">
              <a:buFont typeface="Wingdings" panose="05000000000000000000" pitchFamily="2" charset="2"/>
              <a:buChar char="§"/>
            </a:pPr>
            <a:r>
              <a:rPr lang="en-US" sz="2400" dirty="0">
                <a:cs typeface="Arial" panose="020B0604020202020204" pitchFamily="34" charset="0"/>
              </a:rPr>
              <a:t>Is this problem related to </a:t>
            </a:r>
            <a:r>
              <a:rPr lang="en-US" sz="2400" b="1" dirty="0">
                <a:cs typeface="Arial" panose="020B0604020202020204" pitchFamily="34" charset="0"/>
              </a:rPr>
              <a:t>policy compliance</a:t>
            </a:r>
            <a:r>
              <a:rPr lang="en-US" sz="2400" dirty="0">
                <a:cs typeface="Arial" panose="020B0604020202020204" pitchFamily="34" charset="0"/>
              </a:rPr>
              <a:t>?  If yes, </a:t>
            </a:r>
            <a:r>
              <a:rPr lang="en-US" sz="2400" b="1" dirty="0">
                <a:cs typeface="Arial" panose="020B0604020202020204" pitchFamily="34" charset="0"/>
              </a:rPr>
              <a:t>what is the policy</a:t>
            </a:r>
            <a:r>
              <a:rPr lang="en-US" sz="2400" dirty="0">
                <a:cs typeface="Arial" panose="020B0604020202020204" pitchFamily="34" charset="0"/>
              </a:rPr>
              <a:t>?</a:t>
            </a:r>
          </a:p>
          <a:p>
            <a:pPr marL="290513" indent="-290513">
              <a:buFont typeface="Wingdings" panose="05000000000000000000" pitchFamily="2" charset="2"/>
              <a:buChar char="§"/>
            </a:pPr>
            <a:r>
              <a:rPr lang="en-US" sz="2400" b="1" dirty="0">
                <a:cs typeface="Arial" panose="020B0604020202020204" pitchFamily="34" charset="0"/>
              </a:rPr>
              <a:t>Where</a:t>
            </a:r>
            <a:r>
              <a:rPr lang="en-US" sz="2400" dirty="0">
                <a:cs typeface="Arial" panose="020B0604020202020204" pitchFamily="34" charset="0"/>
              </a:rPr>
              <a:t> is the problem occurring?</a:t>
            </a:r>
          </a:p>
          <a:p>
            <a:pPr marL="290513" indent="-290513">
              <a:buFont typeface="Wingdings" panose="05000000000000000000" pitchFamily="2" charset="2"/>
              <a:buChar char="§"/>
            </a:pPr>
            <a:r>
              <a:rPr lang="en-US" sz="2400" b="1" dirty="0">
                <a:cs typeface="Arial" panose="020B0604020202020204" pitchFamily="34" charset="0"/>
              </a:rPr>
              <a:t>When</a:t>
            </a:r>
            <a:r>
              <a:rPr lang="en-US" sz="2400" dirty="0">
                <a:cs typeface="Arial" panose="020B0604020202020204" pitchFamily="34" charset="0"/>
              </a:rPr>
              <a:t> did it start?</a:t>
            </a:r>
          </a:p>
          <a:p>
            <a:pPr marL="290513" indent="-290513">
              <a:buFont typeface="Wingdings" panose="05000000000000000000" pitchFamily="2" charset="2"/>
              <a:buChar char="§"/>
            </a:pPr>
            <a:r>
              <a:rPr lang="en-US" sz="2400" b="1" dirty="0">
                <a:cs typeface="Arial" panose="020B0604020202020204" pitchFamily="34" charset="0"/>
              </a:rPr>
              <a:t>Who</a:t>
            </a:r>
            <a:r>
              <a:rPr lang="en-US" sz="2400" dirty="0">
                <a:cs typeface="Arial" panose="020B0604020202020204" pitchFamily="34" charset="0"/>
              </a:rPr>
              <a:t> is impacted?</a:t>
            </a:r>
          </a:p>
          <a:p>
            <a:pPr marL="290513" indent="-290513">
              <a:buFont typeface="Wingdings" panose="05000000000000000000" pitchFamily="2" charset="2"/>
              <a:buChar char="§"/>
            </a:pPr>
            <a:r>
              <a:rPr lang="en-US" sz="2400" dirty="0">
                <a:cs typeface="Arial" panose="020B0604020202020204" pitchFamily="34" charset="0"/>
              </a:rPr>
              <a:t>What is the </a:t>
            </a:r>
            <a:r>
              <a:rPr lang="en-US" sz="2400" b="1" i="1" dirty="0">
                <a:cs typeface="Arial" panose="020B0604020202020204" pitchFamily="34" charset="0"/>
              </a:rPr>
              <a:t>magnitude</a:t>
            </a:r>
            <a:r>
              <a:rPr lang="en-US" sz="2400" dirty="0">
                <a:cs typeface="Arial" panose="020B0604020202020204" pitchFamily="34" charset="0"/>
              </a:rPr>
              <a:t> of the problem?  Described as:</a:t>
            </a:r>
          </a:p>
          <a:p>
            <a:pPr marL="293645" lvl="1" indent="208784">
              <a:buFont typeface="Courier New" panose="02070309020205020404" pitchFamily="49" charset="0"/>
              <a:buChar char="o"/>
            </a:pPr>
            <a:r>
              <a:rPr lang="en-US" sz="2000" dirty="0">
                <a:cs typeface="Arial" panose="020B0604020202020204" pitchFamily="34" charset="0"/>
              </a:rPr>
              <a:t>Deviation from a standard</a:t>
            </a:r>
          </a:p>
          <a:p>
            <a:pPr marL="293645" lvl="1" indent="208784">
              <a:buFont typeface="Courier New" panose="02070309020205020404" pitchFamily="49" charset="0"/>
              <a:buChar char="o"/>
            </a:pPr>
            <a:r>
              <a:rPr lang="en-US" sz="2000" dirty="0">
                <a:cs typeface="Arial" panose="020B0604020202020204" pitchFamily="34" charset="0"/>
              </a:rPr>
              <a:t>Gap between actual and desired condition or capability</a:t>
            </a:r>
          </a:p>
          <a:p>
            <a:pPr marL="293645" lvl="1" indent="208784">
              <a:buFont typeface="Courier New" panose="02070309020205020404" pitchFamily="49" charset="0"/>
              <a:buChar char="o"/>
            </a:pPr>
            <a:r>
              <a:rPr lang="en-US" sz="2000" dirty="0">
                <a:cs typeface="Arial" panose="020B0604020202020204" pitchFamily="34" charset="0"/>
              </a:rPr>
              <a:t>Unfulfilled customer or business need</a:t>
            </a:r>
          </a:p>
          <a:p>
            <a:pPr marL="290513" indent="-290513">
              <a:buFont typeface="Wingdings" panose="05000000000000000000" pitchFamily="2" charset="2"/>
              <a:buChar char="§"/>
            </a:pPr>
            <a:r>
              <a:rPr lang="en-US" sz="2400" b="1" dirty="0">
                <a:cs typeface="Arial" panose="020B0604020202020204" pitchFamily="34" charset="0"/>
              </a:rPr>
              <a:t>Why</a:t>
            </a:r>
            <a:r>
              <a:rPr lang="en-US" sz="2400" dirty="0">
                <a:cs typeface="Arial" panose="020B0604020202020204" pitchFamily="34" charset="0"/>
              </a:rPr>
              <a:t> is it important to solve this problem now?</a:t>
            </a:r>
          </a:p>
          <a:p>
            <a:pPr marL="290513" indent="-290513">
              <a:buFont typeface="Wingdings" panose="05000000000000000000" pitchFamily="2" charset="2"/>
              <a:buChar char="§"/>
            </a:pPr>
            <a:r>
              <a:rPr lang="en-US" sz="2400" dirty="0">
                <a:cs typeface="Arial" panose="020B0604020202020204" pitchFamily="34" charset="0"/>
              </a:rPr>
              <a:t>What is the </a:t>
            </a:r>
            <a:r>
              <a:rPr lang="en-US" sz="2400" b="1" i="1" dirty="0">
                <a:cs typeface="Arial" panose="020B0604020202020204" pitchFamily="34" charset="0"/>
              </a:rPr>
              <a:t>impact</a:t>
            </a:r>
            <a:r>
              <a:rPr lang="en-US" sz="2400" dirty="0">
                <a:cs typeface="Arial" panose="020B0604020202020204" pitchFamily="34" charset="0"/>
              </a:rPr>
              <a:t> if this problem is not solved now?</a:t>
            </a:r>
          </a:p>
          <a:p>
            <a:pPr marL="0" indent="0">
              <a:buNone/>
            </a:pPr>
            <a:endParaRPr lang="en-US" sz="1018" dirty="0">
              <a:cs typeface="Arial" panose="020B0604020202020204" pitchFamily="34" charset="0"/>
            </a:endParaRPr>
          </a:p>
          <a:p>
            <a:pPr marL="0" indent="0">
              <a:buNone/>
            </a:pPr>
            <a:r>
              <a:rPr lang="en-US" sz="2800" b="1" dirty="0">
                <a:cs typeface="Arial" panose="020B0604020202020204" pitchFamily="34" charset="0"/>
              </a:rPr>
              <a:t>In-Scope</a:t>
            </a:r>
            <a:r>
              <a:rPr lang="en-US" sz="2800" dirty="0">
                <a:cs typeface="Arial" panose="020B0604020202020204" pitchFamily="34" charset="0"/>
              </a:rPr>
              <a:t>: Define the boundaries of the project (start and stop </a:t>
            </a:r>
            <a:r>
              <a:rPr lang="en-US" sz="2800">
                <a:cs typeface="Arial" panose="020B0604020202020204" pitchFamily="34" charset="0"/>
              </a:rPr>
              <a:t>process steps) and             what </a:t>
            </a:r>
            <a:r>
              <a:rPr lang="en-US" sz="2800" dirty="0">
                <a:cs typeface="Arial" panose="020B0604020202020204" pitchFamily="34" charset="0"/>
              </a:rPr>
              <a:t>it includes</a:t>
            </a:r>
          </a:p>
          <a:p>
            <a:pPr marL="0" indent="0">
              <a:buNone/>
            </a:pPr>
            <a:r>
              <a:rPr lang="en-US" sz="2800" b="1" dirty="0">
                <a:cs typeface="Arial" panose="020B0604020202020204" pitchFamily="34" charset="0"/>
              </a:rPr>
              <a:t>Out of Scope</a:t>
            </a:r>
            <a:r>
              <a:rPr lang="en-US" sz="2800" dirty="0">
                <a:cs typeface="Arial" panose="020B0604020202020204" pitchFamily="34" charset="0"/>
              </a:rPr>
              <a:t>:  Describe what will not be addressed by the project</a:t>
            </a:r>
          </a:p>
        </p:txBody>
      </p:sp>
      <p:sp>
        <p:nvSpPr>
          <p:cNvPr id="2" name="TextBox 1"/>
          <p:cNvSpPr txBox="1"/>
          <p:nvPr/>
        </p:nvSpPr>
        <p:spPr>
          <a:xfrm>
            <a:off x="131762" y="8250682"/>
            <a:ext cx="12029758" cy="461665"/>
          </a:xfrm>
          <a:prstGeom prst="rect">
            <a:avLst/>
          </a:prstGeom>
          <a:noFill/>
        </p:spPr>
        <p:txBody>
          <a:bodyPr wrap="square" rtlCol="0">
            <a:spAutoFit/>
          </a:bodyPr>
          <a:lstStyle/>
          <a:p>
            <a:r>
              <a:rPr lang="en-US" sz="2400" b="1" dirty="0">
                <a:solidFill>
                  <a:schemeClr val="tx2"/>
                </a:solidFill>
                <a:cs typeface="Arial" panose="020B0604020202020204" pitchFamily="34" charset="0"/>
              </a:rPr>
              <a:t>Recommended Tools</a:t>
            </a:r>
            <a:r>
              <a:rPr lang="en-US" sz="2400" dirty="0">
                <a:solidFill>
                  <a:schemeClr val="tx2"/>
                </a:solidFill>
                <a:cs typeface="Arial" panose="020B0604020202020204" pitchFamily="34" charset="0"/>
              </a:rPr>
              <a:t>:</a:t>
            </a:r>
            <a:r>
              <a:rPr lang="en-US" sz="2400" b="1" dirty="0">
                <a:cs typeface="Arial" panose="020B0604020202020204" pitchFamily="34" charset="0"/>
              </a:rPr>
              <a:t>   </a:t>
            </a:r>
            <a:r>
              <a:rPr lang="en-US" sz="2400" dirty="0">
                <a:cs typeface="Arial" panose="020B0604020202020204" pitchFamily="34" charset="0"/>
              </a:rPr>
              <a:t>Voice of Customer/Business, SIPOC</a:t>
            </a:r>
          </a:p>
        </p:txBody>
      </p:sp>
    </p:spTree>
    <p:extLst>
      <p:ext uri="{BB962C8B-B14F-4D97-AF65-F5344CB8AC3E}">
        <p14:creationId xmlns:p14="http://schemas.microsoft.com/office/powerpoint/2010/main" val="348338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055" dirty="0"/>
              <a:t>2. Break Down the Problem / Identify Performance Gaps </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82550" indent="-339442" eaLnBrk="0" hangingPunct="0">
              <a:defRPr>
                <a:solidFill>
                  <a:schemeClr val="tx1"/>
                </a:solidFill>
                <a:latin typeface="Calibri" panose="020F0502020204030204" pitchFamily="34" charset="0"/>
                <a:cs typeface="Arial" panose="020B0604020202020204" pitchFamily="34" charset="0"/>
              </a:defRPr>
            </a:lvl2pPr>
            <a:lvl3pPr marL="1357770" indent="-271554" eaLnBrk="0" hangingPunct="0">
              <a:defRPr>
                <a:solidFill>
                  <a:schemeClr val="tx1"/>
                </a:solidFill>
                <a:latin typeface="Calibri" panose="020F0502020204030204" pitchFamily="34" charset="0"/>
                <a:cs typeface="Arial" panose="020B0604020202020204" pitchFamily="34" charset="0"/>
              </a:defRPr>
            </a:lvl3pPr>
            <a:lvl4pPr marL="1900878" indent="-271554" eaLnBrk="0" hangingPunct="0">
              <a:defRPr>
                <a:solidFill>
                  <a:schemeClr val="tx1"/>
                </a:solidFill>
                <a:latin typeface="Calibri" panose="020F0502020204030204" pitchFamily="34" charset="0"/>
                <a:cs typeface="Arial" panose="020B0604020202020204" pitchFamily="34" charset="0"/>
              </a:defRPr>
            </a:lvl4pPr>
            <a:lvl5pPr marL="2443985" indent="-271554" eaLnBrk="0" hangingPunct="0">
              <a:defRPr>
                <a:solidFill>
                  <a:schemeClr val="tx1"/>
                </a:solidFill>
                <a:latin typeface="Calibri" panose="020F0502020204030204" pitchFamily="34" charset="0"/>
                <a:cs typeface="Arial" panose="020B0604020202020204" pitchFamily="34" charset="0"/>
              </a:defRPr>
            </a:lvl5pPr>
            <a:lvl6pPr marL="2987093"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530201"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073309"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616417"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5C8DBA-6B27-465E-88ED-C76A6442CDC9}" type="slidenum">
              <a:rPr lang="en-US" altLang="en-US">
                <a:solidFill>
                  <a:srgbClr val="898989"/>
                </a:solidFill>
              </a:rPr>
              <a:pPr eaLnBrk="1" hangingPunct="1"/>
              <a:t>6</a:t>
            </a:fld>
            <a:endParaRPr lang="en-US" altLang="en-US" dirty="0">
              <a:solidFill>
                <a:srgbClr val="898989"/>
              </a:solidFill>
            </a:endParaRPr>
          </a:p>
        </p:txBody>
      </p:sp>
      <p:sp>
        <p:nvSpPr>
          <p:cNvPr id="2" name="TextBox 1"/>
          <p:cNvSpPr txBox="1"/>
          <p:nvPr/>
        </p:nvSpPr>
        <p:spPr>
          <a:xfrm>
            <a:off x="283794" y="7375712"/>
            <a:ext cx="12435835" cy="1384995"/>
          </a:xfrm>
          <a:prstGeom prst="rect">
            <a:avLst/>
          </a:prstGeom>
          <a:noFill/>
        </p:spPr>
        <p:txBody>
          <a:bodyPr wrap="square" rtlCol="0">
            <a:spAutoFit/>
          </a:bodyPr>
          <a:lstStyle/>
          <a:p>
            <a:pPr>
              <a:tabLst>
                <a:tab pos="579207" algn="l"/>
              </a:tabLst>
            </a:pPr>
            <a:r>
              <a:rPr lang="en-US" sz="2800" b="1" dirty="0">
                <a:solidFill>
                  <a:schemeClr val="tx2"/>
                </a:solidFill>
                <a:ea typeface="Segoe UI Emoji" panose="020B0502040204020203" pitchFamily="34" charset="0"/>
                <a:cs typeface="Arial" panose="020B0604020202020204" pitchFamily="34" charset="0"/>
              </a:rPr>
              <a:t>Recommended Tools:  </a:t>
            </a:r>
            <a:r>
              <a:rPr lang="en-US" sz="2800" dirty="0"/>
              <a:t>Histogram, Detailed Process Map, VSM, Spaghetti Diagram, Constraint/Bottleneck Analysis, </a:t>
            </a:r>
            <a:r>
              <a:rPr lang="en-US" sz="2800" dirty="0" err="1"/>
              <a:t>Takt</a:t>
            </a:r>
            <a:r>
              <a:rPr lang="en-US" sz="2800" dirty="0"/>
              <a:t> Time/Rate Analyses, Run Chart, Time Series Plot, Pareto Chart, Boxplot, %Yield, SQL</a:t>
            </a:r>
            <a:endParaRPr lang="en-US" sz="2800" dirty="0">
              <a:ea typeface="Segoe UI Emoji" panose="020B0502040204020203" pitchFamily="34" charset="0"/>
              <a:cs typeface="Arial" panose="020B0604020202020204" pitchFamily="34" charset="0"/>
            </a:endParaRPr>
          </a:p>
        </p:txBody>
      </p:sp>
      <p:sp>
        <p:nvSpPr>
          <p:cNvPr id="7" name="Content Placeholder 2"/>
          <p:cNvSpPr txBox="1">
            <a:spLocks/>
          </p:cNvSpPr>
          <p:nvPr/>
        </p:nvSpPr>
        <p:spPr bwMode="auto">
          <a:xfrm>
            <a:off x="222829" y="2305533"/>
            <a:ext cx="12496800" cy="513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07331" indent="-407331" algn="l" rtl="0" fontAlgn="base">
              <a:spcBef>
                <a:spcPct val="20000"/>
              </a:spcBef>
              <a:spcAft>
                <a:spcPct val="0"/>
              </a:spcAft>
              <a:buFont typeface="Lucida Sans Unicode" panose="020B0602030504020204" pitchFamily="34" charset="0"/>
              <a:buChar char="∎"/>
              <a:defRPr sz="3326" kern="1200">
                <a:solidFill>
                  <a:schemeClr val="tx1"/>
                </a:solidFill>
                <a:latin typeface="+mn-lt"/>
                <a:ea typeface="+mn-ea"/>
                <a:cs typeface="+mn-cs"/>
              </a:defRPr>
            </a:lvl1pPr>
            <a:lvl2pPr marL="882550" indent="-339442" algn="l" rtl="0" fontAlgn="base">
              <a:spcBef>
                <a:spcPct val="20000"/>
              </a:spcBef>
              <a:spcAft>
                <a:spcPct val="0"/>
              </a:spcAft>
              <a:buFont typeface="Wingdings" panose="05000000000000000000" pitchFamily="2" charset="2"/>
              <a:buChar char="q"/>
              <a:defRPr sz="2851" kern="1200">
                <a:solidFill>
                  <a:schemeClr val="tx1"/>
                </a:solidFill>
                <a:latin typeface="+mn-lt"/>
                <a:ea typeface="+mn-ea"/>
                <a:cs typeface="+mn-cs"/>
              </a:defRPr>
            </a:lvl2pPr>
            <a:lvl3pPr marL="1357770" indent="-271554" algn="l" rtl="0" fontAlgn="base">
              <a:spcBef>
                <a:spcPct val="20000"/>
              </a:spcBef>
              <a:spcAft>
                <a:spcPct val="0"/>
              </a:spcAft>
              <a:buFont typeface="Wingdings" panose="05000000000000000000" pitchFamily="2" charset="2"/>
              <a:buChar char="§"/>
              <a:defRPr sz="2613" kern="1200">
                <a:solidFill>
                  <a:schemeClr val="tx1"/>
                </a:solidFill>
                <a:latin typeface="+mn-lt"/>
                <a:ea typeface="+mn-ea"/>
                <a:cs typeface="+mn-cs"/>
              </a:defRPr>
            </a:lvl3pPr>
            <a:lvl4pPr marL="1900878" indent="-271554" algn="l" rtl="0" fontAlgn="base">
              <a:spcBef>
                <a:spcPct val="20000"/>
              </a:spcBef>
              <a:spcAft>
                <a:spcPct val="0"/>
              </a:spcAft>
              <a:buFont typeface="Lucida Sans Unicode" panose="020B0602030504020204" pitchFamily="34" charset="0"/>
              <a:buChar char="▻"/>
              <a:defRPr sz="2376" kern="1200">
                <a:solidFill>
                  <a:schemeClr val="tx1"/>
                </a:solidFill>
                <a:latin typeface="+mn-lt"/>
                <a:ea typeface="+mn-ea"/>
                <a:cs typeface="+mn-cs"/>
              </a:defRPr>
            </a:lvl4pPr>
            <a:lvl5pPr marL="2443985" indent="-271554" algn="l" rtl="0" fontAlgn="base">
              <a:spcBef>
                <a:spcPct val="20000"/>
              </a:spcBef>
              <a:spcAft>
                <a:spcPct val="0"/>
              </a:spcAft>
              <a:buFont typeface="Lucida Sans Unicode" panose="020B0602030504020204" pitchFamily="34" charset="0"/>
              <a:buChar char="▹"/>
              <a:defRPr sz="2376" kern="1200">
                <a:solidFill>
                  <a:schemeClr val="tx1"/>
                </a:solidFill>
                <a:latin typeface="+mn-lt"/>
                <a:ea typeface="+mn-ea"/>
                <a:cs typeface="+mn-cs"/>
              </a:defRPr>
            </a:lvl5pPr>
            <a:lvl6pPr marL="2987093"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6pPr>
            <a:lvl7pPr marL="3530201"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7pPr>
            <a:lvl8pPr marL="4073309"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8pPr>
            <a:lvl9pPr marL="4616417" indent="-271554" algn="l" defTabSz="1086216" rtl="0" eaLnBrk="1" latinLnBrk="0" hangingPunct="1">
              <a:spcBef>
                <a:spcPct val="20000"/>
              </a:spcBef>
              <a:buFont typeface="Arial" panose="020B0604020202020204" pitchFamily="34" charset="0"/>
              <a:buChar char="•"/>
              <a:defRPr sz="2376" kern="1200">
                <a:solidFill>
                  <a:schemeClr val="tx1"/>
                </a:solidFill>
                <a:latin typeface="+mn-lt"/>
                <a:ea typeface="+mn-ea"/>
                <a:cs typeface="+mn-cs"/>
              </a:defRPr>
            </a:lvl9pPr>
          </a:lstStyle>
          <a:p>
            <a:pPr marL="0" indent="0" defTabSz="914400">
              <a:buNone/>
            </a:pPr>
            <a:r>
              <a:rPr lang="en-US" sz="2800" b="1" u="sng" dirty="0">
                <a:solidFill>
                  <a:schemeClr val="tx2"/>
                </a:solidFill>
                <a:cs typeface="Arial" panose="020B0604020202020204" pitchFamily="34" charset="0"/>
              </a:rPr>
              <a:t>SUCCESS CRITERIA</a:t>
            </a:r>
            <a:r>
              <a:rPr lang="en-US" sz="2800" dirty="0">
                <a:solidFill>
                  <a:schemeClr val="tx2"/>
                </a:solidFill>
                <a:cs typeface="Arial" panose="020B0604020202020204" pitchFamily="34" charset="0"/>
              </a:rPr>
              <a:t>:</a:t>
            </a:r>
            <a:r>
              <a:rPr lang="en-US" sz="2800" dirty="0">
                <a:cs typeface="Arial" panose="020B0604020202020204" pitchFamily="34" charset="0"/>
              </a:rPr>
              <a:t>  </a:t>
            </a:r>
            <a:r>
              <a:rPr lang="en-US" sz="2800" dirty="0"/>
              <a:t>Provide a process map and at least one graph that relates to the problem in Step 1 and best “visualizes” the problem. The process map must meet the following criteria:</a:t>
            </a:r>
          </a:p>
          <a:p>
            <a:pPr marL="0" indent="0" defTabSz="914400">
              <a:buNone/>
            </a:pPr>
            <a:r>
              <a:rPr lang="en-US" sz="2800" dirty="0">
                <a:ea typeface="Segoe UI Emoji" panose="020B0502040204020203" pitchFamily="34" charset="0"/>
                <a:cs typeface="Arial" panose="020B0604020202020204" pitchFamily="34" charset="0"/>
              </a:rPr>
              <a:t>Process Map:  </a:t>
            </a:r>
          </a:p>
          <a:p>
            <a:pPr lvl="0"/>
            <a:r>
              <a:rPr lang="en-US" sz="1800" dirty="0"/>
              <a:t>Map contains sufficient detail to identify waste and/or points of failure (defects) in the process to support root cause analysis.  </a:t>
            </a:r>
          </a:p>
          <a:p>
            <a:pPr lvl="0"/>
            <a:r>
              <a:rPr lang="en-US" sz="1800" dirty="0"/>
              <a:t>Use the mapping symbols taught in the Lean Leader curriculum</a:t>
            </a:r>
          </a:p>
          <a:p>
            <a:pPr lvl="0"/>
            <a:r>
              <a:rPr lang="en-US" sz="1800" dirty="0"/>
              <a:t>Use ovals to represent “start” and “stop” of process.  “Start” and “stop” points must be the same as in the project scope and SIPOC (if a SIPOC is used)</a:t>
            </a:r>
          </a:p>
          <a:p>
            <a:pPr lvl="0"/>
            <a:r>
              <a:rPr lang="en-US" sz="1800" dirty="0"/>
              <a:t>Use diamonds to represent decision points.  Decision points are stated as “yes” / “no” questions and the associated process paths are depicted, as well as rework loops if applicable</a:t>
            </a:r>
          </a:p>
          <a:p>
            <a:pPr lvl="0"/>
            <a:r>
              <a:rPr lang="en-US" sz="1800" dirty="0"/>
              <a:t>Use rectangles to represent process steps.  A minimum of 10 process steps are required.  Process steps start with an action word</a:t>
            </a:r>
          </a:p>
          <a:p>
            <a:r>
              <a:rPr lang="en-US" sz="1800" dirty="0"/>
              <a:t>Circle and label the process steps (rectangles) that are potential critical </a:t>
            </a:r>
            <a:r>
              <a:rPr lang="en-US" sz="1800" dirty="0" err="1"/>
              <a:t>Xs</a:t>
            </a:r>
            <a:endParaRPr lang="en-US" sz="1800" dirty="0"/>
          </a:p>
        </p:txBody>
      </p:sp>
    </p:spTree>
    <p:extLst>
      <p:ext uri="{BB962C8B-B14F-4D97-AF65-F5344CB8AC3E}">
        <p14:creationId xmlns:p14="http://schemas.microsoft.com/office/powerpoint/2010/main" val="255660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055" dirty="0"/>
              <a:t>3. Set the Target</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82550" indent="-339442" eaLnBrk="0" hangingPunct="0">
              <a:defRPr>
                <a:solidFill>
                  <a:schemeClr val="tx1"/>
                </a:solidFill>
                <a:latin typeface="Calibri" panose="020F0502020204030204" pitchFamily="34" charset="0"/>
                <a:cs typeface="Arial" panose="020B0604020202020204" pitchFamily="34" charset="0"/>
              </a:defRPr>
            </a:lvl2pPr>
            <a:lvl3pPr marL="1357770" indent="-271554" eaLnBrk="0" hangingPunct="0">
              <a:defRPr>
                <a:solidFill>
                  <a:schemeClr val="tx1"/>
                </a:solidFill>
                <a:latin typeface="Calibri" panose="020F0502020204030204" pitchFamily="34" charset="0"/>
                <a:cs typeface="Arial" panose="020B0604020202020204" pitchFamily="34" charset="0"/>
              </a:defRPr>
            </a:lvl3pPr>
            <a:lvl4pPr marL="1900878" indent="-271554" eaLnBrk="0" hangingPunct="0">
              <a:defRPr>
                <a:solidFill>
                  <a:schemeClr val="tx1"/>
                </a:solidFill>
                <a:latin typeface="Calibri" panose="020F0502020204030204" pitchFamily="34" charset="0"/>
                <a:cs typeface="Arial" panose="020B0604020202020204" pitchFamily="34" charset="0"/>
              </a:defRPr>
            </a:lvl4pPr>
            <a:lvl5pPr marL="2443985" indent="-271554" eaLnBrk="0" hangingPunct="0">
              <a:defRPr>
                <a:solidFill>
                  <a:schemeClr val="tx1"/>
                </a:solidFill>
                <a:latin typeface="Calibri" panose="020F0502020204030204" pitchFamily="34" charset="0"/>
                <a:cs typeface="Arial" panose="020B0604020202020204" pitchFamily="34" charset="0"/>
              </a:defRPr>
            </a:lvl5pPr>
            <a:lvl6pPr marL="2987093"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530201"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073309"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616417"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5C8DBA-6B27-465E-88ED-C76A6442CDC9}" type="slidenum">
              <a:rPr lang="en-US" altLang="en-US">
                <a:solidFill>
                  <a:srgbClr val="898989"/>
                </a:solidFill>
              </a:rPr>
              <a:pPr eaLnBrk="1" hangingPunct="1"/>
              <a:t>7</a:t>
            </a:fld>
            <a:endParaRPr lang="en-US" altLang="en-US" dirty="0">
              <a:solidFill>
                <a:srgbClr val="898989"/>
              </a:solidFill>
            </a:endParaRPr>
          </a:p>
        </p:txBody>
      </p:sp>
      <p:sp>
        <p:nvSpPr>
          <p:cNvPr id="13" name="Content Placeholder 2"/>
          <p:cNvSpPr>
            <a:spLocks noGrp="1"/>
          </p:cNvSpPr>
          <p:nvPr>
            <p:ph idx="1"/>
          </p:nvPr>
        </p:nvSpPr>
        <p:spPr>
          <a:xfrm>
            <a:off x="200297" y="2573521"/>
            <a:ext cx="11961223" cy="1101496"/>
          </a:xfrm>
        </p:spPr>
        <p:txBody>
          <a:bodyPr/>
          <a:lstStyle/>
          <a:p>
            <a:pPr marL="0" indent="0">
              <a:buNone/>
            </a:pPr>
            <a:r>
              <a:rPr lang="en-US" sz="2800" b="1" u="sng" dirty="0">
                <a:solidFill>
                  <a:schemeClr val="tx2"/>
                </a:solidFill>
                <a:cs typeface="Arial" panose="020B0604020202020204" pitchFamily="34" charset="0"/>
              </a:rPr>
              <a:t>SUCCESS CRITERIA</a:t>
            </a:r>
            <a:r>
              <a:rPr lang="en-US" sz="2800" dirty="0">
                <a:solidFill>
                  <a:schemeClr val="tx2"/>
                </a:solidFill>
                <a:cs typeface="Arial" panose="020B0604020202020204" pitchFamily="34" charset="0"/>
              </a:rPr>
              <a:t>: </a:t>
            </a:r>
            <a:r>
              <a:rPr lang="en-US" sz="2800" dirty="0"/>
              <a:t>Complete the table below.  The table must include at least one measure related to the problem as defined Step 1 and visualized in Step 2. </a:t>
            </a:r>
          </a:p>
          <a:p>
            <a:pPr marL="0" indent="0">
              <a:buNone/>
            </a:pPr>
            <a:r>
              <a:rPr lang="en-US" sz="2800" dirty="0">
                <a:ea typeface="Times New Roman" panose="02020603050405020304" pitchFamily="18" charset="0"/>
                <a:cs typeface="Arial" panose="020B0604020202020204" pitchFamily="34" charset="0"/>
              </a:rPr>
              <a:t> </a:t>
            </a:r>
          </a:p>
          <a:p>
            <a:pPr marL="0" indent="0">
              <a:buNone/>
            </a:pPr>
            <a:endParaRPr lang="en-US" altLang="en-US" sz="2715" i="1" dirty="0"/>
          </a:p>
          <a:p>
            <a:endParaRPr lang="en-US" altLang="en-US" sz="2715" i="1" dirty="0"/>
          </a:p>
        </p:txBody>
      </p:sp>
      <p:pic>
        <p:nvPicPr>
          <p:cNvPr id="7" name="Picture 6" descr="VC5.jpg"/>
          <p:cNvPicPr/>
          <p:nvPr/>
        </p:nvPicPr>
        <p:blipFill>
          <a:blip r:embed="rId2" cstate="print"/>
          <a:stretch>
            <a:fillRect/>
          </a:stretch>
        </p:blipFill>
        <p:spPr>
          <a:xfrm>
            <a:off x="8334592" y="7973441"/>
            <a:ext cx="3826928" cy="55171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952963011"/>
              </p:ext>
            </p:extLst>
          </p:nvPr>
        </p:nvGraphicFramePr>
        <p:xfrm>
          <a:off x="238331" y="3675017"/>
          <a:ext cx="11923189" cy="2139144"/>
        </p:xfrm>
        <a:graphic>
          <a:graphicData uri="http://schemas.openxmlformats.org/drawingml/2006/table">
            <a:tbl>
              <a:tblPr firstRow="1" bandRow="1">
                <a:tableStyleId>{073A0DAA-6AF3-43AB-8588-CEC1D06C72B9}</a:tableStyleId>
              </a:tblPr>
              <a:tblGrid>
                <a:gridCol w="4044465">
                  <a:extLst>
                    <a:ext uri="{9D8B030D-6E8A-4147-A177-3AD203B41FA5}">
                      <a16:colId xmlns:a16="http://schemas.microsoft.com/office/drawing/2014/main" val="20000"/>
                    </a:ext>
                  </a:extLst>
                </a:gridCol>
                <a:gridCol w="1852285">
                  <a:extLst>
                    <a:ext uri="{9D8B030D-6E8A-4147-A177-3AD203B41FA5}">
                      <a16:colId xmlns:a16="http://schemas.microsoft.com/office/drawing/2014/main" val="20001"/>
                    </a:ext>
                  </a:extLst>
                </a:gridCol>
                <a:gridCol w="1878368">
                  <a:extLst>
                    <a:ext uri="{9D8B030D-6E8A-4147-A177-3AD203B41FA5}">
                      <a16:colId xmlns:a16="http://schemas.microsoft.com/office/drawing/2014/main" val="20002"/>
                    </a:ext>
                  </a:extLst>
                </a:gridCol>
                <a:gridCol w="2374054">
                  <a:extLst>
                    <a:ext uri="{9D8B030D-6E8A-4147-A177-3AD203B41FA5}">
                      <a16:colId xmlns:a16="http://schemas.microsoft.com/office/drawing/2014/main" val="20003"/>
                    </a:ext>
                  </a:extLst>
                </a:gridCol>
                <a:gridCol w="1774017">
                  <a:extLst>
                    <a:ext uri="{9D8B030D-6E8A-4147-A177-3AD203B41FA5}">
                      <a16:colId xmlns:a16="http://schemas.microsoft.com/office/drawing/2014/main" val="20004"/>
                    </a:ext>
                  </a:extLst>
                </a:gridCol>
              </a:tblGrid>
              <a:tr h="232756">
                <a:tc>
                  <a:txBody>
                    <a:bodyPr/>
                    <a:lstStyle/>
                    <a:p>
                      <a:r>
                        <a:rPr lang="en-US" sz="2400" dirty="0">
                          <a:solidFill>
                            <a:schemeClr val="bg1"/>
                          </a:solidFill>
                          <a:latin typeface="Calibri" panose="020F0502020204030204" pitchFamily="34" charset="0"/>
                        </a:rPr>
                        <a:t>Measure and Data Source</a:t>
                      </a:r>
                    </a:p>
                  </a:txBody>
                  <a:tcPr marL="77585" marR="77585" marT="38793" marB="38793"/>
                </a:tc>
                <a:tc>
                  <a:txBody>
                    <a:bodyPr/>
                    <a:lstStyle/>
                    <a:p>
                      <a:r>
                        <a:rPr lang="en-US" sz="2400" dirty="0">
                          <a:solidFill>
                            <a:schemeClr val="bg1"/>
                          </a:solidFill>
                          <a:latin typeface="Calibri" panose="020F0502020204030204" pitchFamily="34" charset="0"/>
                        </a:rPr>
                        <a:t>Baseline</a:t>
                      </a:r>
                    </a:p>
                  </a:txBody>
                  <a:tcPr marL="77585" marR="77585" marT="38793" marB="38793"/>
                </a:tc>
                <a:tc>
                  <a:txBody>
                    <a:bodyPr/>
                    <a:lstStyle/>
                    <a:p>
                      <a:r>
                        <a:rPr lang="en-US" sz="2400" dirty="0">
                          <a:solidFill>
                            <a:schemeClr val="bg1"/>
                          </a:solidFill>
                          <a:latin typeface="Calibri" panose="020F0502020204030204" pitchFamily="34" charset="0"/>
                        </a:rPr>
                        <a:t>Target</a:t>
                      </a:r>
                    </a:p>
                  </a:txBody>
                  <a:tcPr marL="77585" marR="77585" marT="38793" marB="38793"/>
                </a:tc>
                <a:tc>
                  <a:txBody>
                    <a:bodyPr/>
                    <a:lstStyle/>
                    <a:p>
                      <a:r>
                        <a:rPr lang="en-US" sz="2400" dirty="0">
                          <a:solidFill>
                            <a:schemeClr val="bg1"/>
                          </a:solidFill>
                          <a:latin typeface="Calibri" panose="020F0502020204030204" pitchFamily="34" charset="0"/>
                        </a:rPr>
                        <a:t>Target Source </a:t>
                      </a:r>
                      <a:endParaRPr lang="en-US" sz="1200"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a:t>
                      </a:r>
                      <a:r>
                        <a:rPr lang="en-US" sz="1200" baseline="0" dirty="0">
                          <a:solidFill>
                            <a:schemeClr val="bg1"/>
                          </a:solidFill>
                          <a:latin typeface="Calibri" panose="020F0502020204030204" pitchFamily="34" charset="0"/>
                        </a:rPr>
                        <a:t>policy number, industry benchmark, HEDIS, NPIC)</a:t>
                      </a:r>
                      <a:endParaRPr lang="en-US" sz="1200" dirty="0">
                        <a:solidFill>
                          <a:schemeClr val="bg1"/>
                        </a:solidFill>
                        <a:latin typeface="Calibri" panose="020F0502020204030204" pitchFamily="34" charset="0"/>
                      </a:endParaRPr>
                    </a:p>
                  </a:txBody>
                  <a:tcPr marL="77585" marR="77585" marT="38793" marB="38793"/>
                </a:tc>
                <a:tc>
                  <a:txBody>
                    <a:bodyPr/>
                    <a:lstStyle/>
                    <a:p>
                      <a:r>
                        <a:rPr lang="en-US" sz="2400" dirty="0">
                          <a:solidFill>
                            <a:schemeClr val="bg1"/>
                          </a:solidFill>
                          <a:latin typeface="Calibri" panose="020F0502020204030204" pitchFamily="34" charset="0"/>
                        </a:rPr>
                        <a:t>By</a:t>
                      </a:r>
                      <a:r>
                        <a:rPr lang="en-US" sz="2400" baseline="0" dirty="0">
                          <a:solidFill>
                            <a:schemeClr val="bg1"/>
                          </a:solidFill>
                          <a:latin typeface="Calibri" panose="020F0502020204030204" pitchFamily="34" charset="0"/>
                        </a:rPr>
                        <a:t> When</a:t>
                      </a:r>
                      <a:endParaRPr lang="en-US" sz="2400" dirty="0">
                        <a:solidFill>
                          <a:schemeClr val="bg1"/>
                        </a:solidFill>
                        <a:latin typeface="Calibri" panose="020F0502020204030204" pitchFamily="34" charset="0"/>
                      </a:endParaRPr>
                    </a:p>
                  </a:txBody>
                  <a:tcPr marL="77585" marR="77585" marT="38793" marB="38793"/>
                </a:tc>
                <a:extLst>
                  <a:ext uri="{0D108BD9-81ED-4DB2-BD59-A6C34878D82A}">
                    <a16:rowId xmlns:a16="http://schemas.microsoft.com/office/drawing/2014/main" val="10000"/>
                  </a:ext>
                </a:extLst>
              </a:tr>
              <a:tr h="232756">
                <a:tc>
                  <a:txBody>
                    <a:bodyPr/>
                    <a:lstStyle/>
                    <a:p>
                      <a:endParaRPr lang="en-US" sz="2400" dirty="0">
                        <a:latin typeface="Calibri" panose="020F0502020204030204" pitchFamily="34" charset="0"/>
                      </a:endParaRPr>
                    </a:p>
                  </a:txBody>
                  <a:tcPr marL="77585" marR="77585" marT="38793" marB="38793"/>
                </a:tc>
                <a:tc>
                  <a:txBody>
                    <a:bodyPr/>
                    <a:lstStyle/>
                    <a:p>
                      <a:endParaRPr lang="en-US" sz="2400">
                        <a:latin typeface="Calibri" panose="020F0502020204030204" pitchFamily="34" charset="0"/>
                      </a:endParaRPr>
                    </a:p>
                  </a:txBody>
                  <a:tcPr marL="77585" marR="77585" marT="38793" marB="38793"/>
                </a:tc>
                <a:tc>
                  <a:txBody>
                    <a:bodyPr/>
                    <a:lstStyle/>
                    <a:p>
                      <a:endParaRPr lang="en-US" sz="2400" dirty="0">
                        <a:latin typeface="Calibri" panose="020F0502020204030204" pitchFamily="34" charset="0"/>
                      </a:endParaRPr>
                    </a:p>
                  </a:txBody>
                  <a:tcPr marL="77585" marR="77585" marT="38793" marB="38793"/>
                </a:tc>
                <a:tc>
                  <a:txBody>
                    <a:bodyPr/>
                    <a:lstStyle/>
                    <a:p>
                      <a:endParaRPr lang="en-US" sz="2400" dirty="0">
                        <a:latin typeface="Calibri" panose="020F0502020204030204" pitchFamily="34" charset="0"/>
                      </a:endParaRPr>
                    </a:p>
                  </a:txBody>
                  <a:tcPr marL="77585" marR="77585" marT="38793" marB="38793"/>
                </a:tc>
                <a:tc>
                  <a:txBody>
                    <a:bodyPr/>
                    <a:lstStyle/>
                    <a:p>
                      <a:endParaRPr lang="en-US" sz="2400" dirty="0">
                        <a:latin typeface="Calibri" panose="020F0502020204030204" pitchFamily="34" charset="0"/>
                      </a:endParaRPr>
                    </a:p>
                  </a:txBody>
                  <a:tcPr marL="77585" marR="77585" marT="38793" marB="38793"/>
                </a:tc>
                <a:extLst>
                  <a:ext uri="{0D108BD9-81ED-4DB2-BD59-A6C34878D82A}">
                    <a16:rowId xmlns:a16="http://schemas.microsoft.com/office/drawing/2014/main" val="10001"/>
                  </a:ext>
                </a:extLst>
              </a:tr>
              <a:tr h="232756">
                <a:tc>
                  <a:txBody>
                    <a:bodyPr/>
                    <a:lstStyle/>
                    <a:p>
                      <a:endParaRPr lang="en-US" sz="2400" dirty="0">
                        <a:latin typeface="Calibri" panose="020F0502020204030204" pitchFamily="34" charset="0"/>
                      </a:endParaRPr>
                    </a:p>
                  </a:txBody>
                  <a:tcPr marL="77585" marR="77585" marT="38793" marB="38793"/>
                </a:tc>
                <a:tc>
                  <a:txBody>
                    <a:bodyPr/>
                    <a:lstStyle/>
                    <a:p>
                      <a:endParaRPr lang="en-US" sz="2400" dirty="0">
                        <a:latin typeface="Calibri" panose="020F0502020204030204" pitchFamily="34" charset="0"/>
                      </a:endParaRPr>
                    </a:p>
                  </a:txBody>
                  <a:tcPr marL="77585" marR="77585" marT="38793" marB="38793"/>
                </a:tc>
                <a:tc>
                  <a:txBody>
                    <a:bodyPr/>
                    <a:lstStyle/>
                    <a:p>
                      <a:endParaRPr lang="en-US" sz="2400" dirty="0">
                        <a:latin typeface="Calibri" panose="020F0502020204030204" pitchFamily="34" charset="0"/>
                      </a:endParaRPr>
                    </a:p>
                  </a:txBody>
                  <a:tcPr marL="77585" marR="77585" marT="38793" marB="38793"/>
                </a:tc>
                <a:tc>
                  <a:txBody>
                    <a:bodyPr/>
                    <a:lstStyle/>
                    <a:p>
                      <a:endParaRPr lang="en-US" sz="2400" dirty="0">
                        <a:latin typeface="Calibri" panose="020F0502020204030204" pitchFamily="34" charset="0"/>
                      </a:endParaRPr>
                    </a:p>
                  </a:txBody>
                  <a:tcPr marL="77585" marR="77585" marT="38793" marB="38793"/>
                </a:tc>
                <a:tc>
                  <a:txBody>
                    <a:bodyPr/>
                    <a:lstStyle/>
                    <a:p>
                      <a:endParaRPr lang="en-US" sz="2400" dirty="0">
                        <a:latin typeface="Calibri" panose="020F0502020204030204" pitchFamily="34" charset="0"/>
                      </a:endParaRPr>
                    </a:p>
                  </a:txBody>
                  <a:tcPr marL="77585" marR="77585" marT="38793" marB="38793"/>
                </a:tc>
                <a:extLst>
                  <a:ext uri="{0D108BD9-81ED-4DB2-BD59-A6C34878D82A}">
                    <a16:rowId xmlns:a16="http://schemas.microsoft.com/office/drawing/2014/main" val="10002"/>
                  </a:ext>
                </a:extLst>
              </a:tr>
              <a:tr h="232756">
                <a:tc>
                  <a:txBody>
                    <a:bodyPr/>
                    <a:lstStyle/>
                    <a:p>
                      <a:endParaRPr lang="en-US" sz="2400" dirty="0">
                        <a:latin typeface="Calibri" panose="020F0502020204030204" pitchFamily="34" charset="0"/>
                      </a:endParaRPr>
                    </a:p>
                  </a:txBody>
                  <a:tcPr marL="77585" marR="77585" marT="38793" marB="38793"/>
                </a:tc>
                <a:tc>
                  <a:txBody>
                    <a:bodyPr/>
                    <a:lstStyle/>
                    <a:p>
                      <a:endParaRPr lang="en-US" sz="2400" dirty="0">
                        <a:latin typeface="Calibri" panose="020F0502020204030204" pitchFamily="34" charset="0"/>
                      </a:endParaRPr>
                    </a:p>
                  </a:txBody>
                  <a:tcPr marL="77585" marR="77585" marT="38793" marB="38793"/>
                </a:tc>
                <a:tc>
                  <a:txBody>
                    <a:bodyPr/>
                    <a:lstStyle/>
                    <a:p>
                      <a:endParaRPr lang="en-US" sz="2400" dirty="0">
                        <a:latin typeface="Calibri" panose="020F0502020204030204" pitchFamily="34" charset="0"/>
                      </a:endParaRPr>
                    </a:p>
                  </a:txBody>
                  <a:tcPr marL="77585" marR="77585" marT="38793" marB="38793"/>
                </a:tc>
                <a:tc>
                  <a:txBody>
                    <a:bodyPr/>
                    <a:lstStyle/>
                    <a:p>
                      <a:endParaRPr lang="en-US" sz="2400" dirty="0">
                        <a:latin typeface="Calibri" panose="020F0502020204030204" pitchFamily="34" charset="0"/>
                      </a:endParaRPr>
                    </a:p>
                  </a:txBody>
                  <a:tcPr marL="77585" marR="77585" marT="38793" marB="38793"/>
                </a:tc>
                <a:tc>
                  <a:txBody>
                    <a:bodyPr/>
                    <a:lstStyle/>
                    <a:p>
                      <a:endParaRPr lang="en-US" sz="2400" dirty="0">
                        <a:latin typeface="Calibri" panose="020F0502020204030204" pitchFamily="34" charset="0"/>
                      </a:endParaRPr>
                    </a:p>
                  </a:txBody>
                  <a:tcPr marL="77585" marR="77585" marT="38793" marB="38793"/>
                </a:tc>
                <a:extLst>
                  <a:ext uri="{0D108BD9-81ED-4DB2-BD59-A6C34878D82A}">
                    <a16:rowId xmlns:a16="http://schemas.microsoft.com/office/drawing/2014/main" val="10003"/>
                  </a:ext>
                </a:extLst>
              </a:tr>
            </a:tbl>
          </a:graphicData>
        </a:graphic>
      </p:graphicFrame>
      <p:sp>
        <p:nvSpPr>
          <p:cNvPr id="9" name="Content Placeholder 2"/>
          <p:cNvSpPr txBox="1">
            <a:spLocks/>
          </p:cNvSpPr>
          <p:nvPr/>
        </p:nvSpPr>
        <p:spPr bwMode="auto">
          <a:xfrm>
            <a:off x="320041" y="5833856"/>
            <a:ext cx="11841480" cy="2029987"/>
          </a:xfrm>
          <a:prstGeom prst="rect">
            <a:avLst/>
          </a:prstGeom>
          <a:solidFill>
            <a:srgbClr val="1F497D">
              <a:alpha val="14902"/>
            </a:srgbClr>
          </a:solidFill>
          <a:ln>
            <a:noFill/>
          </a:ln>
        </p:spPr>
        <p:txBody>
          <a:bodyPr vert="horz" wrap="square" lIns="91440" tIns="45720" rIns="91440" bIns="45720" numCol="1" anchor="t" anchorCtr="0" compatLnSpc="1">
            <a:prstTxWarp prst="textNoShape">
              <a:avLst/>
            </a:prstTxWarp>
          </a:bodyPr>
          <a:lstStyle>
            <a:defPPr>
              <a:defRPr lang="en-US"/>
            </a:defPPr>
            <a:lvl1pPr indent="0" defTabSz="914400" fontAlgn="base">
              <a:spcBef>
                <a:spcPct val="20000"/>
              </a:spcBef>
              <a:spcAft>
                <a:spcPct val="0"/>
              </a:spcAft>
              <a:buFont typeface="Lucida Sans Unicode" panose="020B0602030504020204" pitchFamily="34" charset="0"/>
              <a:buNone/>
              <a:defRPr sz="2800"/>
            </a:lvl1pPr>
            <a:lvl2pPr marL="882550" indent="-339442" fontAlgn="base">
              <a:spcBef>
                <a:spcPct val="20000"/>
              </a:spcBef>
              <a:spcAft>
                <a:spcPct val="0"/>
              </a:spcAft>
              <a:buFont typeface="Wingdings" panose="05000000000000000000" pitchFamily="2" charset="2"/>
              <a:buChar char="q"/>
              <a:defRPr sz="2851"/>
            </a:lvl2pPr>
            <a:lvl3pPr marL="1357770" indent="-271554" fontAlgn="base">
              <a:spcBef>
                <a:spcPct val="20000"/>
              </a:spcBef>
              <a:spcAft>
                <a:spcPct val="0"/>
              </a:spcAft>
              <a:buFont typeface="Wingdings" panose="05000000000000000000" pitchFamily="2" charset="2"/>
              <a:buChar char="§"/>
              <a:defRPr sz="2613"/>
            </a:lvl3pPr>
            <a:lvl4pPr marL="1900878" indent="-271554" fontAlgn="base">
              <a:spcBef>
                <a:spcPct val="20000"/>
              </a:spcBef>
              <a:spcAft>
                <a:spcPct val="0"/>
              </a:spcAft>
              <a:buFont typeface="Lucida Sans Unicode" panose="020B0602030504020204" pitchFamily="34" charset="0"/>
              <a:buChar char="▻"/>
              <a:defRPr sz="2376"/>
            </a:lvl4pPr>
            <a:lvl5pPr marL="2443985" indent="-271554" fontAlgn="base">
              <a:spcBef>
                <a:spcPct val="20000"/>
              </a:spcBef>
              <a:spcAft>
                <a:spcPct val="0"/>
              </a:spcAft>
              <a:buFont typeface="Lucida Sans Unicode" panose="020B0602030504020204" pitchFamily="34" charset="0"/>
              <a:buChar char="▹"/>
              <a:defRPr sz="2376"/>
            </a:lvl5pPr>
            <a:lvl6pPr marL="2987093" indent="-271554" defTabSz="1086216">
              <a:spcBef>
                <a:spcPct val="20000"/>
              </a:spcBef>
              <a:buFont typeface="Arial" panose="020B0604020202020204" pitchFamily="34" charset="0"/>
              <a:buChar char="•"/>
              <a:defRPr sz="2376"/>
            </a:lvl6pPr>
            <a:lvl7pPr marL="3530201" indent="-271554" defTabSz="1086216">
              <a:spcBef>
                <a:spcPct val="20000"/>
              </a:spcBef>
              <a:buFont typeface="Arial" panose="020B0604020202020204" pitchFamily="34" charset="0"/>
              <a:buChar char="•"/>
              <a:defRPr sz="2376"/>
            </a:lvl7pPr>
            <a:lvl8pPr marL="4073309" indent="-271554" defTabSz="1086216">
              <a:spcBef>
                <a:spcPct val="20000"/>
              </a:spcBef>
              <a:buFont typeface="Arial" panose="020B0604020202020204" pitchFamily="34" charset="0"/>
              <a:buChar char="•"/>
              <a:defRPr sz="2376"/>
            </a:lvl8pPr>
            <a:lvl9pPr marL="4616417" indent="-271554" defTabSz="1086216">
              <a:spcBef>
                <a:spcPct val="20000"/>
              </a:spcBef>
              <a:buFont typeface="Arial" panose="020B0604020202020204" pitchFamily="34" charset="0"/>
              <a:buChar char="•"/>
              <a:defRPr sz="2376"/>
            </a:lvl9pPr>
          </a:lstStyle>
          <a:p>
            <a:pPr marL="457200" indent="-457200">
              <a:buFont typeface="Wingdings" panose="05000000000000000000" pitchFamily="2" charset="2"/>
              <a:buChar char="§"/>
            </a:pPr>
            <a:r>
              <a:rPr lang="en-US" dirty="0"/>
              <a:t>Targets must meet SMART criteria: Specific, Measurable, Achievable, Relevant, Time-Bound</a:t>
            </a:r>
          </a:p>
          <a:p>
            <a:pPr marL="457200" indent="-457200">
              <a:buFont typeface="Wingdings" panose="05000000000000000000" pitchFamily="2" charset="2"/>
              <a:buChar char="§"/>
            </a:pPr>
            <a:r>
              <a:rPr lang="en-US" altLang="en-US" dirty="0"/>
              <a:t>Target source examples include:  MHS Targets, Regulations, HEDIS, NPIC, industry benchmark or set by leadership</a:t>
            </a:r>
          </a:p>
          <a:p>
            <a:endParaRPr lang="en-US" altLang="en-US" dirty="0"/>
          </a:p>
        </p:txBody>
      </p:sp>
    </p:spTree>
    <p:extLst>
      <p:ext uri="{BB962C8B-B14F-4D97-AF65-F5344CB8AC3E}">
        <p14:creationId xmlns:p14="http://schemas.microsoft.com/office/powerpoint/2010/main" val="243446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055" dirty="0"/>
              <a:t>4. Determine the Root Causes</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82550" indent="-339442" eaLnBrk="0" hangingPunct="0">
              <a:defRPr>
                <a:solidFill>
                  <a:schemeClr val="tx1"/>
                </a:solidFill>
                <a:latin typeface="Calibri" panose="020F0502020204030204" pitchFamily="34" charset="0"/>
                <a:cs typeface="Arial" panose="020B0604020202020204" pitchFamily="34" charset="0"/>
              </a:defRPr>
            </a:lvl2pPr>
            <a:lvl3pPr marL="1357770" indent="-271554" eaLnBrk="0" hangingPunct="0">
              <a:defRPr>
                <a:solidFill>
                  <a:schemeClr val="tx1"/>
                </a:solidFill>
                <a:latin typeface="Calibri" panose="020F0502020204030204" pitchFamily="34" charset="0"/>
                <a:cs typeface="Arial" panose="020B0604020202020204" pitchFamily="34" charset="0"/>
              </a:defRPr>
            </a:lvl3pPr>
            <a:lvl4pPr marL="1900878" indent="-271554" eaLnBrk="0" hangingPunct="0">
              <a:defRPr>
                <a:solidFill>
                  <a:schemeClr val="tx1"/>
                </a:solidFill>
                <a:latin typeface="Calibri" panose="020F0502020204030204" pitchFamily="34" charset="0"/>
                <a:cs typeface="Arial" panose="020B0604020202020204" pitchFamily="34" charset="0"/>
              </a:defRPr>
            </a:lvl4pPr>
            <a:lvl5pPr marL="2443985" indent="-271554" eaLnBrk="0" hangingPunct="0">
              <a:defRPr>
                <a:solidFill>
                  <a:schemeClr val="tx1"/>
                </a:solidFill>
                <a:latin typeface="Calibri" panose="020F0502020204030204" pitchFamily="34" charset="0"/>
                <a:cs typeface="Arial" panose="020B0604020202020204" pitchFamily="34" charset="0"/>
              </a:defRPr>
            </a:lvl5pPr>
            <a:lvl6pPr marL="2987093"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530201"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073309"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616417"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5C8DBA-6B27-465E-88ED-C76A6442CDC9}" type="slidenum">
              <a:rPr lang="en-US" altLang="en-US">
                <a:solidFill>
                  <a:srgbClr val="898989"/>
                </a:solidFill>
              </a:rPr>
              <a:pPr eaLnBrk="1" hangingPunct="1"/>
              <a:t>8</a:t>
            </a:fld>
            <a:endParaRPr lang="en-US" altLang="en-US" dirty="0">
              <a:solidFill>
                <a:srgbClr val="898989"/>
              </a:solidFill>
            </a:endParaRPr>
          </a:p>
        </p:txBody>
      </p:sp>
      <p:sp>
        <p:nvSpPr>
          <p:cNvPr id="3" name="Content Placeholder 2"/>
          <p:cNvSpPr>
            <a:spLocks noGrp="1"/>
          </p:cNvSpPr>
          <p:nvPr>
            <p:ph idx="1"/>
          </p:nvPr>
        </p:nvSpPr>
        <p:spPr>
          <a:xfrm>
            <a:off x="191911" y="2335848"/>
            <a:ext cx="12496800" cy="1569178"/>
          </a:xfrm>
        </p:spPr>
        <p:txBody>
          <a:bodyPr/>
          <a:lstStyle/>
          <a:p>
            <a:pPr marL="0" indent="0">
              <a:buNone/>
            </a:pPr>
            <a:r>
              <a:rPr lang="en-US" sz="2800" b="1" u="sng" dirty="0">
                <a:solidFill>
                  <a:schemeClr val="tx2"/>
                </a:solidFill>
                <a:cs typeface="Arial" panose="020B0604020202020204" pitchFamily="34" charset="0"/>
              </a:rPr>
              <a:t>SUCCESS CRITERIA</a:t>
            </a:r>
            <a:r>
              <a:rPr lang="en-US" sz="2800" dirty="0">
                <a:solidFill>
                  <a:schemeClr val="tx2"/>
                </a:solidFill>
                <a:cs typeface="Arial" panose="020B0604020202020204" pitchFamily="34" charset="0"/>
              </a:rPr>
              <a:t>:  </a:t>
            </a:r>
            <a:r>
              <a:rPr lang="en-US" sz="2800" dirty="0"/>
              <a:t>Provide a screen shot/picture of the root cause tool you used and show the priority of your root causes.   These should be the root causes of the problem you broke down in Step 2.</a:t>
            </a:r>
          </a:p>
        </p:txBody>
      </p:sp>
      <p:sp>
        <p:nvSpPr>
          <p:cNvPr id="7" name="TextBox 6"/>
          <p:cNvSpPr txBox="1"/>
          <p:nvPr/>
        </p:nvSpPr>
        <p:spPr>
          <a:xfrm>
            <a:off x="191911" y="7872670"/>
            <a:ext cx="12496800" cy="523220"/>
          </a:xfrm>
          <a:prstGeom prst="rect">
            <a:avLst/>
          </a:prstGeom>
          <a:noFill/>
        </p:spPr>
        <p:txBody>
          <a:bodyPr wrap="square" rtlCol="0">
            <a:spAutoFit/>
          </a:bodyPr>
          <a:lstStyle/>
          <a:p>
            <a:r>
              <a:rPr lang="en-US" sz="2800" b="1" dirty="0">
                <a:solidFill>
                  <a:schemeClr val="tx2"/>
                </a:solidFill>
                <a:cs typeface="Times New Roman" panose="02020603050405020304" pitchFamily="18" charset="0"/>
              </a:rPr>
              <a:t>Recommended Tools</a:t>
            </a:r>
            <a:r>
              <a:rPr lang="en-US" sz="2800" dirty="0">
                <a:solidFill>
                  <a:schemeClr val="tx2"/>
                </a:solidFill>
                <a:cs typeface="Times New Roman" panose="02020603050405020304" pitchFamily="18" charset="0"/>
              </a:rPr>
              <a:t>:</a:t>
            </a:r>
            <a:r>
              <a:rPr lang="en-US" sz="2800" dirty="0">
                <a:cs typeface="Times New Roman" panose="02020603050405020304" pitchFamily="18" charset="0"/>
              </a:rPr>
              <a:t>  </a:t>
            </a:r>
            <a:r>
              <a:rPr lang="en-US" sz="2800" dirty="0">
                <a:ea typeface="Times New Roman" panose="02020603050405020304" pitchFamily="18" charset="0"/>
                <a:cs typeface="Arial" panose="020B0604020202020204" pitchFamily="34" charset="0"/>
              </a:rPr>
              <a:t>Fishbone, 5 Whys, Pareto Chart, Affinity Diagram, Regression</a:t>
            </a:r>
            <a:endParaRPr lang="en-US" sz="2800" dirty="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40236358"/>
              </p:ext>
            </p:extLst>
          </p:nvPr>
        </p:nvGraphicFramePr>
        <p:xfrm>
          <a:off x="513172" y="4414981"/>
          <a:ext cx="10240855" cy="2660076"/>
        </p:xfrm>
        <a:graphic>
          <a:graphicData uri="http://schemas.openxmlformats.org/drawingml/2006/table">
            <a:tbl>
              <a:tblPr firstRow="1" bandRow="1">
                <a:tableStyleId>{5C22544A-7EE6-4342-B048-85BDC9FD1C3A}</a:tableStyleId>
              </a:tblPr>
              <a:tblGrid>
                <a:gridCol w="10240855">
                  <a:extLst>
                    <a:ext uri="{9D8B030D-6E8A-4147-A177-3AD203B41FA5}">
                      <a16:colId xmlns:a16="http://schemas.microsoft.com/office/drawing/2014/main" val="20000"/>
                    </a:ext>
                  </a:extLst>
                </a:gridCol>
              </a:tblGrid>
              <a:tr h="387927">
                <a:tc>
                  <a:txBody>
                    <a:bodyPr/>
                    <a:lstStyle/>
                    <a:p>
                      <a:pPr marL="0" marR="0" lvl="0" indent="0" algn="l" defTabSz="1086216" rtl="0" eaLnBrk="1" fontAlgn="auto" latinLnBrk="0" hangingPunct="1">
                        <a:lnSpc>
                          <a:spcPct val="100000"/>
                        </a:lnSpc>
                        <a:spcBef>
                          <a:spcPts val="0"/>
                        </a:spcBef>
                        <a:spcAft>
                          <a:spcPts val="0"/>
                        </a:spcAft>
                        <a:buClrTx/>
                        <a:buSzTx/>
                        <a:buFontTx/>
                        <a:buNone/>
                        <a:tabLst/>
                        <a:defRPr/>
                      </a:pPr>
                      <a:r>
                        <a:rPr lang="en-US" sz="2400" dirty="0">
                          <a:solidFill>
                            <a:schemeClr val="bg1"/>
                          </a:solidFill>
                        </a:rPr>
                        <a:t>Prioritized Root Cause /</a:t>
                      </a:r>
                      <a:r>
                        <a:rPr lang="en-US" sz="2400" baseline="0" dirty="0">
                          <a:solidFill>
                            <a:schemeClr val="bg1"/>
                          </a:solidFill>
                        </a:rPr>
                        <a:t> </a:t>
                      </a:r>
                      <a:r>
                        <a:rPr lang="en-US" sz="2400" dirty="0">
                          <a:solidFill>
                            <a:schemeClr val="bg1"/>
                          </a:solidFill>
                        </a:rPr>
                        <a:t>Prioritized Gap</a:t>
                      </a:r>
                    </a:p>
                  </a:txBody>
                  <a:tcPr marL="77585" marR="77585" marT="38793" marB="38793">
                    <a:solidFill>
                      <a:schemeClr val="tx1"/>
                    </a:solidFill>
                  </a:tcPr>
                </a:tc>
                <a:extLst>
                  <a:ext uri="{0D108BD9-81ED-4DB2-BD59-A6C34878D82A}">
                    <a16:rowId xmlns:a16="http://schemas.microsoft.com/office/drawing/2014/main" val="10000"/>
                  </a:ext>
                </a:extLst>
              </a:tr>
              <a:tr h="232756">
                <a:tc>
                  <a:txBody>
                    <a:bodyPr/>
                    <a:lstStyle/>
                    <a:p>
                      <a:r>
                        <a:rPr lang="en-US" sz="2400"/>
                        <a:t>1.</a:t>
                      </a:r>
                      <a:endParaRPr lang="en-US" sz="2400" dirty="0"/>
                    </a:p>
                  </a:txBody>
                  <a:tcPr marL="77585" marR="77585" marT="38793" marB="38793">
                    <a:solidFill>
                      <a:schemeClr val="bg1">
                        <a:lumMod val="85000"/>
                      </a:schemeClr>
                    </a:solidFill>
                  </a:tcPr>
                </a:tc>
                <a:extLst>
                  <a:ext uri="{0D108BD9-81ED-4DB2-BD59-A6C34878D82A}">
                    <a16:rowId xmlns:a16="http://schemas.microsoft.com/office/drawing/2014/main" val="10001"/>
                  </a:ext>
                </a:extLst>
              </a:tr>
              <a:tr h="232756">
                <a:tc>
                  <a:txBody>
                    <a:bodyPr/>
                    <a:lstStyle/>
                    <a:p>
                      <a:r>
                        <a:rPr lang="en-US" sz="2400" dirty="0"/>
                        <a:t>2.</a:t>
                      </a:r>
                    </a:p>
                  </a:txBody>
                  <a:tcPr marL="77585" marR="77585" marT="38793" marB="38793">
                    <a:solidFill>
                      <a:schemeClr val="bg1">
                        <a:lumMod val="95000"/>
                      </a:schemeClr>
                    </a:solidFill>
                  </a:tcPr>
                </a:tc>
                <a:extLst>
                  <a:ext uri="{0D108BD9-81ED-4DB2-BD59-A6C34878D82A}">
                    <a16:rowId xmlns:a16="http://schemas.microsoft.com/office/drawing/2014/main" val="10002"/>
                  </a:ext>
                </a:extLst>
              </a:tr>
              <a:tr h="232756">
                <a:tc>
                  <a:txBody>
                    <a:bodyPr/>
                    <a:lstStyle/>
                    <a:p>
                      <a:r>
                        <a:rPr lang="en-US" sz="2400" dirty="0"/>
                        <a:t>3. </a:t>
                      </a:r>
                    </a:p>
                  </a:txBody>
                  <a:tcPr marL="77585" marR="77585" marT="38793" marB="38793">
                    <a:solidFill>
                      <a:schemeClr val="bg1">
                        <a:lumMod val="85000"/>
                      </a:schemeClr>
                    </a:solidFill>
                  </a:tcPr>
                </a:tc>
                <a:extLst>
                  <a:ext uri="{0D108BD9-81ED-4DB2-BD59-A6C34878D82A}">
                    <a16:rowId xmlns:a16="http://schemas.microsoft.com/office/drawing/2014/main" val="10003"/>
                  </a:ext>
                </a:extLst>
              </a:tr>
              <a:tr h="232756">
                <a:tc>
                  <a:txBody>
                    <a:bodyPr/>
                    <a:lstStyle/>
                    <a:p>
                      <a:r>
                        <a:rPr lang="en-US" sz="2400" dirty="0"/>
                        <a:t>4.</a:t>
                      </a:r>
                    </a:p>
                  </a:txBody>
                  <a:tcPr marL="77585" marR="77585" marT="38793" marB="38793">
                    <a:solidFill>
                      <a:schemeClr val="bg1">
                        <a:lumMod val="95000"/>
                      </a:schemeClr>
                    </a:solidFill>
                  </a:tcPr>
                </a:tc>
                <a:extLst>
                  <a:ext uri="{0D108BD9-81ED-4DB2-BD59-A6C34878D82A}">
                    <a16:rowId xmlns:a16="http://schemas.microsoft.com/office/drawing/2014/main" val="10004"/>
                  </a:ext>
                </a:extLst>
              </a:tr>
              <a:tr h="232756">
                <a:tc>
                  <a:txBody>
                    <a:bodyPr/>
                    <a:lstStyle/>
                    <a:p>
                      <a:r>
                        <a:rPr lang="en-US" sz="2400" dirty="0"/>
                        <a:t>5.</a:t>
                      </a:r>
                    </a:p>
                  </a:txBody>
                  <a:tcPr marL="77585" marR="77585" marT="38793" marB="38793">
                    <a:solidFill>
                      <a:schemeClr val="bg1">
                        <a:lumMod val="85000"/>
                      </a:schemeClr>
                    </a:solidFill>
                  </a:tcPr>
                </a:tc>
                <a:extLst>
                  <a:ext uri="{0D108BD9-81ED-4DB2-BD59-A6C34878D82A}">
                    <a16:rowId xmlns:a16="http://schemas.microsoft.com/office/drawing/2014/main" val="2412477680"/>
                  </a:ext>
                </a:extLst>
              </a:tr>
            </a:tbl>
          </a:graphicData>
        </a:graphic>
      </p:graphicFrame>
    </p:spTree>
    <p:extLst>
      <p:ext uri="{BB962C8B-B14F-4D97-AF65-F5344CB8AC3E}">
        <p14:creationId xmlns:p14="http://schemas.microsoft.com/office/powerpoint/2010/main" val="260622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1911" y="500461"/>
            <a:ext cx="9494520" cy="1600200"/>
          </a:xfrm>
        </p:spPr>
        <p:txBody>
          <a:bodyPr/>
          <a:lstStyle/>
          <a:p>
            <a:r>
              <a:rPr lang="en-US" altLang="en-US" sz="3055" dirty="0"/>
              <a:t>5. </a:t>
            </a:r>
            <a:r>
              <a:rPr lang="en-US" sz="3200" dirty="0">
                <a:ea typeface="Times New Roman" panose="02020603050405020304" pitchFamily="18" charset="0"/>
                <a:cs typeface="Arial" panose="020B0604020202020204" pitchFamily="34" charset="0"/>
              </a:rPr>
              <a:t>Develop Prioritized Projects / Countermeasures</a:t>
            </a:r>
            <a:endParaRPr lang="en-US" altLang="en-US" sz="3055"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82550" indent="-339442" eaLnBrk="0" hangingPunct="0">
              <a:defRPr>
                <a:solidFill>
                  <a:schemeClr val="tx1"/>
                </a:solidFill>
                <a:latin typeface="Calibri" panose="020F0502020204030204" pitchFamily="34" charset="0"/>
                <a:cs typeface="Arial" panose="020B0604020202020204" pitchFamily="34" charset="0"/>
              </a:defRPr>
            </a:lvl2pPr>
            <a:lvl3pPr marL="1357770" indent="-271554" eaLnBrk="0" hangingPunct="0">
              <a:defRPr>
                <a:solidFill>
                  <a:schemeClr val="tx1"/>
                </a:solidFill>
                <a:latin typeface="Calibri" panose="020F0502020204030204" pitchFamily="34" charset="0"/>
                <a:cs typeface="Arial" panose="020B0604020202020204" pitchFamily="34" charset="0"/>
              </a:defRPr>
            </a:lvl3pPr>
            <a:lvl4pPr marL="1900878" indent="-271554" eaLnBrk="0" hangingPunct="0">
              <a:defRPr>
                <a:solidFill>
                  <a:schemeClr val="tx1"/>
                </a:solidFill>
                <a:latin typeface="Calibri" panose="020F0502020204030204" pitchFamily="34" charset="0"/>
                <a:cs typeface="Arial" panose="020B0604020202020204" pitchFamily="34" charset="0"/>
              </a:defRPr>
            </a:lvl4pPr>
            <a:lvl5pPr marL="2443985" indent="-271554" eaLnBrk="0" hangingPunct="0">
              <a:defRPr>
                <a:solidFill>
                  <a:schemeClr val="tx1"/>
                </a:solidFill>
                <a:latin typeface="Calibri" panose="020F0502020204030204" pitchFamily="34" charset="0"/>
                <a:cs typeface="Arial" panose="020B0604020202020204" pitchFamily="34" charset="0"/>
              </a:defRPr>
            </a:lvl5pPr>
            <a:lvl6pPr marL="2987093"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530201"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073309"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616417" indent="-27155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5C8DBA-6B27-465E-88ED-C76A6442CDC9}" type="slidenum">
              <a:rPr lang="en-US" altLang="en-US">
                <a:solidFill>
                  <a:srgbClr val="898989"/>
                </a:solidFill>
              </a:rPr>
              <a:pPr eaLnBrk="1" hangingPunct="1"/>
              <a:t>9</a:t>
            </a:fld>
            <a:endParaRPr lang="en-US" altLang="en-US" dirty="0">
              <a:solidFill>
                <a:srgbClr val="898989"/>
              </a:solidFill>
            </a:endParaRPr>
          </a:p>
        </p:txBody>
      </p:sp>
      <p:sp>
        <p:nvSpPr>
          <p:cNvPr id="9" name="Content Placeholder 2"/>
          <p:cNvSpPr>
            <a:spLocks noGrp="1"/>
          </p:cNvSpPr>
          <p:nvPr>
            <p:ph idx="1"/>
          </p:nvPr>
        </p:nvSpPr>
        <p:spPr>
          <a:xfrm>
            <a:off x="191911" y="2335848"/>
            <a:ext cx="12496800" cy="1106599"/>
          </a:xfrm>
        </p:spPr>
        <p:txBody>
          <a:bodyPr/>
          <a:lstStyle/>
          <a:p>
            <a:pPr marL="0" indent="0">
              <a:buNone/>
            </a:pPr>
            <a:r>
              <a:rPr lang="en-US" sz="2800" b="1" u="sng" dirty="0">
                <a:solidFill>
                  <a:schemeClr val="tx2"/>
                </a:solidFill>
                <a:cs typeface="Arial" panose="020B0604020202020204" pitchFamily="34" charset="0"/>
              </a:rPr>
              <a:t>SUCCESS CRITERIA</a:t>
            </a:r>
            <a:r>
              <a:rPr lang="en-US" sz="2800" dirty="0">
                <a:solidFill>
                  <a:schemeClr val="tx2"/>
                </a:solidFill>
                <a:cs typeface="Arial" panose="020B0604020202020204" pitchFamily="34" charset="0"/>
              </a:rPr>
              <a:t>:  </a:t>
            </a:r>
            <a:r>
              <a:rPr lang="en-US" sz="2800" dirty="0"/>
              <a:t>Step 5 must include, at minimum, all of the elements in the table below.  This is where you provide the countermeasures for the prioritized root causes from Step 4.  </a:t>
            </a:r>
          </a:p>
          <a:p>
            <a:pPr marL="0" marR="0" indent="0">
              <a:spcBef>
                <a:spcPts val="0"/>
              </a:spcBef>
              <a:spcAft>
                <a:spcPts val="0"/>
              </a:spcAft>
              <a:buNone/>
              <a:tabLst>
                <a:tab pos="231775" algn="l"/>
              </a:tabLst>
            </a:pPr>
            <a:endParaRPr lang="en-US" sz="2800" dirty="0">
              <a:ea typeface="Times New Roman" panose="02020603050405020304" pitchFamily="18" charset="0"/>
              <a:cs typeface="Arial" panose="020B0604020202020204" pitchFamily="34" charset="0"/>
            </a:endParaRPr>
          </a:p>
        </p:txBody>
      </p:sp>
      <p:pic>
        <p:nvPicPr>
          <p:cNvPr id="8" name="Picture 7" descr="VC5.jpg"/>
          <p:cNvPicPr/>
          <p:nvPr/>
        </p:nvPicPr>
        <p:blipFill>
          <a:blip r:embed="rId2" cstate="print"/>
          <a:stretch>
            <a:fillRect/>
          </a:stretch>
        </p:blipFill>
        <p:spPr>
          <a:xfrm>
            <a:off x="8871348" y="8014447"/>
            <a:ext cx="3826928" cy="55203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174080750"/>
              </p:ext>
            </p:extLst>
          </p:nvPr>
        </p:nvGraphicFramePr>
        <p:xfrm>
          <a:off x="290008" y="4074618"/>
          <a:ext cx="11871512" cy="2413464"/>
        </p:xfrm>
        <a:graphic>
          <a:graphicData uri="http://schemas.openxmlformats.org/drawingml/2006/table">
            <a:tbl>
              <a:tblPr firstRow="1" bandRow="1">
                <a:tableStyleId>{5C22544A-7EE6-4342-B048-85BDC9FD1C3A}</a:tableStyleId>
              </a:tblPr>
              <a:tblGrid>
                <a:gridCol w="2609946">
                  <a:extLst>
                    <a:ext uri="{9D8B030D-6E8A-4147-A177-3AD203B41FA5}">
                      <a16:colId xmlns:a16="http://schemas.microsoft.com/office/drawing/2014/main" val="20000"/>
                    </a:ext>
                  </a:extLst>
                </a:gridCol>
                <a:gridCol w="4214949">
                  <a:extLst>
                    <a:ext uri="{9D8B030D-6E8A-4147-A177-3AD203B41FA5}">
                      <a16:colId xmlns:a16="http://schemas.microsoft.com/office/drawing/2014/main" val="20001"/>
                    </a:ext>
                  </a:extLst>
                </a:gridCol>
                <a:gridCol w="1798883">
                  <a:extLst>
                    <a:ext uri="{9D8B030D-6E8A-4147-A177-3AD203B41FA5}">
                      <a16:colId xmlns:a16="http://schemas.microsoft.com/office/drawing/2014/main" val="20002"/>
                    </a:ext>
                  </a:extLst>
                </a:gridCol>
                <a:gridCol w="3247734">
                  <a:extLst>
                    <a:ext uri="{9D8B030D-6E8A-4147-A177-3AD203B41FA5}">
                      <a16:colId xmlns:a16="http://schemas.microsoft.com/office/drawing/2014/main" val="20003"/>
                    </a:ext>
                  </a:extLst>
                </a:gridCol>
              </a:tblGrid>
              <a:tr h="0">
                <a:tc>
                  <a:txBody>
                    <a:bodyPr/>
                    <a:lstStyle/>
                    <a:p>
                      <a:pPr algn="ctr"/>
                      <a:r>
                        <a:rPr lang="en-US" sz="2200" dirty="0">
                          <a:solidFill>
                            <a:schemeClr val="bg1"/>
                          </a:solidFill>
                        </a:rPr>
                        <a:t>Prioritized Root Cause/Gap</a:t>
                      </a:r>
                    </a:p>
                  </a:txBody>
                  <a:tcPr marL="77585" marR="77585" marT="38793" marB="38793">
                    <a:solidFill>
                      <a:schemeClr val="tx1"/>
                    </a:solidFill>
                  </a:tcPr>
                </a:tc>
                <a:tc>
                  <a:txBody>
                    <a:bodyPr/>
                    <a:lstStyle/>
                    <a:p>
                      <a:pPr algn="ctr"/>
                      <a:r>
                        <a:rPr lang="en-US" sz="2200" dirty="0">
                          <a:solidFill>
                            <a:schemeClr val="bg1"/>
                          </a:solidFill>
                        </a:rPr>
                        <a:t>Project/Countermeasure</a:t>
                      </a:r>
                    </a:p>
                  </a:txBody>
                  <a:tcPr marL="77585" marR="77585" marT="38793" marB="38793">
                    <a:solidFill>
                      <a:schemeClr val="tx1"/>
                    </a:solidFill>
                  </a:tcPr>
                </a:tc>
                <a:tc>
                  <a:txBody>
                    <a:bodyPr/>
                    <a:lstStyle/>
                    <a:p>
                      <a:pPr algn="ctr"/>
                      <a:r>
                        <a:rPr lang="en-US" sz="2200" dirty="0">
                          <a:solidFill>
                            <a:schemeClr val="bg1"/>
                          </a:solidFill>
                        </a:rPr>
                        <a:t>External Resources</a:t>
                      </a:r>
                      <a:r>
                        <a:rPr lang="en-US" sz="2200" baseline="0" dirty="0">
                          <a:solidFill>
                            <a:schemeClr val="bg1"/>
                          </a:solidFill>
                        </a:rPr>
                        <a:t> Required?</a:t>
                      </a:r>
                      <a:endParaRPr lang="en-US" sz="2200" dirty="0">
                        <a:solidFill>
                          <a:schemeClr val="bg1"/>
                        </a:solidFill>
                      </a:endParaRPr>
                    </a:p>
                  </a:txBody>
                  <a:tcPr marL="77585" marR="77585" marT="38793" marB="38793">
                    <a:solidFill>
                      <a:schemeClr val="tx1"/>
                    </a:solidFill>
                  </a:tcPr>
                </a:tc>
                <a:tc>
                  <a:txBody>
                    <a:bodyPr/>
                    <a:lstStyle/>
                    <a:p>
                      <a:pPr algn="ctr"/>
                      <a:r>
                        <a:rPr lang="en-US" sz="2200" dirty="0">
                          <a:solidFill>
                            <a:schemeClr val="bg1"/>
                          </a:solidFill>
                        </a:rPr>
                        <a:t>Comments</a:t>
                      </a:r>
                    </a:p>
                  </a:txBody>
                  <a:tcPr marL="77585" marR="77585" marT="38793" marB="38793">
                    <a:solidFill>
                      <a:schemeClr val="tx1"/>
                    </a:solidFill>
                  </a:tcPr>
                </a:tc>
                <a:extLst>
                  <a:ext uri="{0D108BD9-81ED-4DB2-BD59-A6C34878D82A}">
                    <a16:rowId xmlns:a16="http://schemas.microsoft.com/office/drawing/2014/main" val="10000"/>
                  </a:ext>
                </a:extLst>
              </a:tr>
              <a:tr h="232756">
                <a:tc>
                  <a:txBody>
                    <a:bodyPr/>
                    <a:lstStyle/>
                    <a:p>
                      <a:endParaRPr lang="en-US" sz="2400"/>
                    </a:p>
                  </a:txBody>
                  <a:tcPr marL="77585" marR="77585" marT="38793" marB="38793">
                    <a:solidFill>
                      <a:schemeClr val="bg1">
                        <a:lumMod val="85000"/>
                      </a:schemeClr>
                    </a:solidFill>
                  </a:tcPr>
                </a:tc>
                <a:tc>
                  <a:txBody>
                    <a:bodyPr/>
                    <a:lstStyle/>
                    <a:p>
                      <a:endParaRPr lang="en-US" sz="2400"/>
                    </a:p>
                  </a:txBody>
                  <a:tcPr marL="77585" marR="77585" marT="38793" marB="38793">
                    <a:solidFill>
                      <a:schemeClr val="bg1">
                        <a:lumMod val="85000"/>
                      </a:schemeClr>
                    </a:solidFill>
                  </a:tcPr>
                </a:tc>
                <a:tc>
                  <a:txBody>
                    <a:bodyPr/>
                    <a:lstStyle/>
                    <a:p>
                      <a:endParaRPr lang="en-US" sz="2400" dirty="0"/>
                    </a:p>
                  </a:txBody>
                  <a:tcPr marL="77585" marR="77585" marT="38793" marB="38793">
                    <a:solidFill>
                      <a:schemeClr val="bg1">
                        <a:lumMod val="85000"/>
                      </a:schemeClr>
                    </a:solidFill>
                  </a:tcPr>
                </a:tc>
                <a:tc>
                  <a:txBody>
                    <a:bodyPr/>
                    <a:lstStyle/>
                    <a:p>
                      <a:endParaRPr lang="en-US" sz="2400" dirty="0"/>
                    </a:p>
                  </a:txBody>
                  <a:tcPr marL="77585" marR="77585" marT="38793" marB="38793">
                    <a:solidFill>
                      <a:schemeClr val="bg1">
                        <a:lumMod val="85000"/>
                      </a:schemeClr>
                    </a:solidFill>
                  </a:tcPr>
                </a:tc>
                <a:extLst>
                  <a:ext uri="{0D108BD9-81ED-4DB2-BD59-A6C34878D82A}">
                    <a16:rowId xmlns:a16="http://schemas.microsoft.com/office/drawing/2014/main" val="10001"/>
                  </a:ext>
                </a:extLst>
              </a:tr>
              <a:tr h="232756">
                <a:tc>
                  <a:txBody>
                    <a:bodyPr/>
                    <a:lstStyle/>
                    <a:p>
                      <a:endParaRPr lang="en-US" sz="2400" dirty="0"/>
                    </a:p>
                  </a:txBody>
                  <a:tcPr marL="77585" marR="77585" marT="38793" marB="38793">
                    <a:solidFill>
                      <a:schemeClr val="bg1">
                        <a:lumMod val="95000"/>
                      </a:schemeClr>
                    </a:solidFill>
                  </a:tcPr>
                </a:tc>
                <a:tc>
                  <a:txBody>
                    <a:bodyPr/>
                    <a:lstStyle/>
                    <a:p>
                      <a:endParaRPr lang="en-US" sz="2400" dirty="0"/>
                    </a:p>
                  </a:txBody>
                  <a:tcPr marL="77585" marR="77585" marT="38793" marB="38793">
                    <a:solidFill>
                      <a:schemeClr val="bg1">
                        <a:lumMod val="95000"/>
                      </a:schemeClr>
                    </a:solidFill>
                  </a:tcPr>
                </a:tc>
                <a:tc>
                  <a:txBody>
                    <a:bodyPr/>
                    <a:lstStyle/>
                    <a:p>
                      <a:endParaRPr lang="en-US" sz="2400" dirty="0"/>
                    </a:p>
                  </a:txBody>
                  <a:tcPr marL="77585" marR="77585" marT="38793" marB="38793">
                    <a:solidFill>
                      <a:schemeClr val="bg1">
                        <a:lumMod val="95000"/>
                      </a:schemeClr>
                    </a:solidFill>
                  </a:tcPr>
                </a:tc>
                <a:tc>
                  <a:txBody>
                    <a:bodyPr/>
                    <a:lstStyle/>
                    <a:p>
                      <a:endParaRPr lang="en-US" sz="2400" dirty="0"/>
                    </a:p>
                  </a:txBody>
                  <a:tcPr marL="77585" marR="77585" marT="38793" marB="38793">
                    <a:solidFill>
                      <a:schemeClr val="bg1">
                        <a:lumMod val="95000"/>
                      </a:schemeClr>
                    </a:solidFill>
                  </a:tcPr>
                </a:tc>
                <a:extLst>
                  <a:ext uri="{0D108BD9-81ED-4DB2-BD59-A6C34878D82A}">
                    <a16:rowId xmlns:a16="http://schemas.microsoft.com/office/drawing/2014/main" val="10002"/>
                  </a:ext>
                </a:extLst>
              </a:tr>
              <a:tr h="232756">
                <a:tc>
                  <a:txBody>
                    <a:bodyPr/>
                    <a:lstStyle/>
                    <a:p>
                      <a:endParaRPr lang="en-US" sz="2400" dirty="0"/>
                    </a:p>
                  </a:txBody>
                  <a:tcPr marL="77585" marR="77585" marT="38793" marB="38793">
                    <a:solidFill>
                      <a:schemeClr val="bg1">
                        <a:lumMod val="85000"/>
                      </a:schemeClr>
                    </a:solidFill>
                  </a:tcPr>
                </a:tc>
                <a:tc>
                  <a:txBody>
                    <a:bodyPr/>
                    <a:lstStyle/>
                    <a:p>
                      <a:endParaRPr lang="en-US" sz="2400" dirty="0"/>
                    </a:p>
                  </a:txBody>
                  <a:tcPr marL="77585" marR="77585" marT="38793" marB="38793">
                    <a:solidFill>
                      <a:schemeClr val="bg1">
                        <a:lumMod val="85000"/>
                      </a:schemeClr>
                    </a:solidFill>
                  </a:tcPr>
                </a:tc>
                <a:tc>
                  <a:txBody>
                    <a:bodyPr/>
                    <a:lstStyle/>
                    <a:p>
                      <a:endParaRPr lang="en-US" sz="2400"/>
                    </a:p>
                  </a:txBody>
                  <a:tcPr marL="77585" marR="77585" marT="38793" marB="38793">
                    <a:solidFill>
                      <a:schemeClr val="bg1">
                        <a:lumMod val="85000"/>
                      </a:schemeClr>
                    </a:solidFill>
                  </a:tcPr>
                </a:tc>
                <a:tc>
                  <a:txBody>
                    <a:bodyPr/>
                    <a:lstStyle/>
                    <a:p>
                      <a:endParaRPr lang="en-US" sz="2400" dirty="0"/>
                    </a:p>
                  </a:txBody>
                  <a:tcPr marL="77585" marR="77585" marT="38793" marB="38793">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348565" y="6947868"/>
            <a:ext cx="12069858" cy="1200329"/>
          </a:xfrm>
          <a:prstGeom prst="rect">
            <a:avLst/>
          </a:prstGeom>
          <a:noFill/>
        </p:spPr>
        <p:txBody>
          <a:bodyPr wrap="square" rtlCol="0">
            <a:spAutoFit/>
          </a:bodyPr>
          <a:lstStyle/>
          <a:p>
            <a:pPr>
              <a:tabLst>
                <a:tab pos="579207" algn="l"/>
              </a:tabLst>
            </a:pPr>
            <a:r>
              <a:rPr lang="en-US" sz="2400" b="1" dirty="0">
                <a:solidFill>
                  <a:schemeClr val="tx2"/>
                </a:solidFill>
                <a:cs typeface="Times New Roman" panose="02020603050405020304" pitchFamily="18" charset="0"/>
              </a:rPr>
              <a:t>Recommended Tools</a:t>
            </a:r>
            <a:r>
              <a:rPr lang="en-US" sz="2400" dirty="0">
                <a:solidFill>
                  <a:schemeClr val="tx2"/>
                </a:solidFill>
                <a:cs typeface="Times New Roman" panose="02020603050405020304" pitchFamily="18" charset="0"/>
              </a:rPr>
              <a:t>:  </a:t>
            </a:r>
            <a:r>
              <a:rPr lang="en-US" sz="2400" dirty="0"/>
              <a:t>Visual Process Controls, Benefit &amp; Effort Matrix, Poke Yoke/Mistake Proof, 5S/6S, Value Add Analysis (CVA, NVA-R, NVA), Remove NVA steps, Checklists, Templates, Dashboards, Process Monitoring and Reporting, Communication Plans, SOPs, Work Instructions</a:t>
            </a: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0913366"/>
      </p:ext>
    </p:extLst>
  </p:cSld>
  <p:clrMapOvr>
    <a:masterClrMapping/>
  </p:clrMapOvr>
</p:sld>
</file>

<file path=ppt/theme/theme1.xml><?xml version="1.0" encoding="utf-8"?>
<a:theme xmlns:a="http://schemas.openxmlformats.org/drawingml/2006/main" name="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ServiceRequired xmlns="236f8186-b227-4c6b-9ce3-9a9e73863e89">false</ServiceRequired>
    <Category xmlns="236f8186-b227-4c6b-9ce3-9a9e73863e89">Performance Improvement</Category>
    <DocType xmlns="236f8186-b227-4c6b-9ce3-9a9e73863e89">Template</DocType>
    <Methodology xmlns="236f8186-b227-4c6b-9ce3-9a9e73863e89">15</Methodology>
    <SME_x002f_POC xmlns="236f8186-b227-4c6b-9ce3-9a9e73863e89">
      <UserInfo>
        <DisplayName>Angela Koelsch</DisplayName>
        <AccountId>2955</AccountId>
        <AccountType/>
      </UserInfo>
    </SME_x002f_POC>
    <Service xmlns="236f8186-b227-4c6b-9ce3-9a9e73863e89">DHA</Service>
    <Approved_x0020__x002d__x0020_Reg_x002e__x0020_MBB_x0020__x0028_West_x0029_ xmlns="236f8186-b227-4c6b-9ce3-9a9e73863e89">true</Approved_x0020__x002d__x0020_Reg_x002e__x0020_MBB_x0020__x0028_West_x0029_>
    <ExternalLink xmlns="a8f029c3-3eaa-4606-a860-0bde66dd5c15">
      <Url xsi:nil="true"/>
      <Description xsi:nil="true"/>
    </ExternalLink>
    <Phase xmlns="236f8186-b227-4c6b-9ce3-9a9e73863e89">Multiple</Phase>
    <Approved_x0020__x002d__x0020_Reg_x002e__x0020_MBB_x0020__x0028_East_x0029_ xmlns="236f8186-b227-4c6b-9ce3-9a9e73863e89">true</Approved_x0020__x002d__x0020_Reg_x002e__x0020_MBB_x0020__x0028_East_x0029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D44BF02D9754A4A9825FEC25AD71779" ma:contentTypeVersion="17" ma:contentTypeDescription="Create a new document." ma:contentTypeScope="" ma:versionID="7b9eb53c4b090b18858cc032eb7e7176">
  <xsd:schema xmlns:xsd="http://www.w3.org/2001/XMLSchema" xmlns:xs="http://www.w3.org/2001/XMLSchema" xmlns:p="http://schemas.microsoft.com/office/2006/metadata/properties" xmlns:ns2="236f8186-b227-4c6b-9ce3-9a9e73863e89" xmlns:ns3="372a5b99-f7ee-4ed9-a394-d10bbc51eed0" xmlns:ns4="a8f029c3-3eaa-4606-a860-0bde66dd5c15" targetNamespace="http://schemas.microsoft.com/office/2006/metadata/properties" ma:root="true" ma:fieldsID="da856e77e442f26c014ab8b2457c00ac" ns2:_="" ns3:_="" ns4:_="">
    <xsd:import namespace="236f8186-b227-4c6b-9ce3-9a9e73863e89"/>
    <xsd:import namespace="372a5b99-f7ee-4ed9-a394-d10bbc51eed0"/>
    <xsd:import namespace="a8f029c3-3eaa-4606-a860-0bde66dd5c15"/>
    <xsd:element name="properties">
      <xsd:complexType>
        <xsd:sequence>
          <xsd:element name="documentManagement">
            <xsd:complexType>
              <xsd:all>
                <xsd:element ref="ns2:DocType" minOccurs="0"/>
                <xsd:element ref="ns2:Category" minOccurs="0"/>
                <xsd:element ref="ns2:Methodology" minOccurs="0"/>
                <xsd:element ref="ns2:Phase" minOccurs="0"/>
                <xsd:element ref="ns2:Service" minOccurs="0"/>
                <xsd:element ref="ns2:ServiceRequired" minOccurs="0"/>
                <xsd:element ref="ns2:Approved_x0020__x002d__x0020_Reg_x002e__x0020_MBB_x0020__x0028_West_x0029_" minOccurs="0"/>
                <xsd:element ref="ns2:Approved_x0020__x002d__x0020_Reg_x002e__x0020_MBB_x0020__x0028_East_x0029_" minOccurs="0"/>
                <xsd:element ref="ns3:_dlc_DocId" minOccurs="0"/>
                <xsd:element ref="ns3:_dlc_DocIdUrl" minOccurs="0"/>
                <xsd:element ref="ns3:_dlc_DocIdPersistId" minOccurs="0"/>
                <xsd:element ref="ns2:SME_x002f_POC" minOccurs="0"/>
                <xsd:element ref="ns4:External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6f8186-b227-4c6b-9ce3-9a9e73863e89" elementFormDefault="qualified">
    <xsd:import namespace="http://schemas.microsoft.com/office/2006/documentManagement/types"/>
    <xsd:import namespace="http://schemas.microsoft.com/office/infopath/2007/PartnerControls"/>
    <xsd:element name="DocType" ma:index="2" nillable="true" ma:displayName="Document Type" ma:description="Resource/Manual - Informative (e.g. 4DX Methodology Overview)&#10;Template - Standardized (e.g. Approved LSS Charter)&#10;Tool - Supportive (e.g. PI Sustainment Tracker)" ma:format="RadioButtons" ma:internalName="DocType">
      <xsd:simpleType>
        <xsd:restriction base="dms:Choice">
          <xsd:enumeration value="Resource/Manual"/>
          <xsd:enumeration value="Template"/>
          <xsd:enumeration value="Tool"/>
          <xsd:enumeration value="New Template"/>
          <xsd:enumeration value="New Tool"/>
        </xsd:restriction>
      </xsd:simpleType>
    </xsd:element>
    <xsd:element name="Category" ma:index="3" nillable="true" ma:displayName="Category" ma:format="Dropdown" ma:internalName="Category">
      <xsd:simpleType>
        <xsd:restriction base="dms:Choice">
          <xsd:enumeration value="SPIDR Resources"/>
          <xsd:enumeration value="Performance Improvement"/>
          <xsd:enumeration value="Project Management"/>
        </xsd:restriction>
      </xsd:simpleType>
    </xsd:element>
    <xsd:element name="Methodology" ma:index="4" nillable="true" ma:displayName="Methodology" ma:list="{25936055-ac55-41e6-b3fc-7347ad3a7d65}" ma:internalName="Methodology" ma:showField="Title" ma:web="372a5b99-f7ee-4ed9-a394-d10bbc51eed0">
      <xsd:simpleType>
        <xsd:restriction base="dms:Lookup"/>
      </xsd:simpleType>
    </xsd:element>
    <xsd:element name="Phase" ma:index="5" nillable="true" ma:displayName="Phase" ma:description="Use a methodology phase. If multiple phases, state &quot;Multiple&quot;. Use &quot;N/A&quot; if appropriate." ma:internalName="Phase">
      <xsd:simpleType>
        <xsd:restriction base="dms:Text">
          <xsd:maxLength value="255"/>
        </xsd:restriction>
      </xsd:simpleType>
    </xsd:element>
    <xsd:element name="Service" ma:index="6" nillable="true" ma:displayName="Service" ma:format="Dropdown" ma:internalName="Service">
      <xsd:simpleType>
        <xsd:restriction base="dms:Choice">
          <xsd:enumeration value="DHA"/>
          <xsd:enumeration value="Army"/>
          <xsd:enumeration value="Air Force"/>
          <xsd:enumeration value="Marine Corps"/>
          <xsd:enumeration value="Navy"/>
        </xsd:restriction>
      </xsd:simpleType>
    </xsd:element>
    <xsd:element name="ServiceRequired" ma:index="7" nillable="true" ma:displayName="Service Required" ma:default="0" ma:internalName="ServiceRequired">
      <xsd:simpleType>
        <xsd:restriction base="dms:Boolean"/>
      </xsd:simpleType>
    </xsd:element>
    <xsd:element name="Approved_x0020__x002d__x0020_Reg_x002e__x0020_MBB_x0020__x0028_West_x0029_" ma:index="8" nillable="true" ma:displayName="Approved - Reg. MBB (West)" ma:default="0" ma:description="Content has been reviewed and approved" ma:internalName="Approved_x0020__x002d__x0020_Reg_x002e__x0020_MBB_x0020__x0028_West_x0029_">
      <xsd:simpleType>
        <xsd:restriction base="dms:Boolean"/>
      </xsd:simpleType>
    </xsd:element>
    <xsd:element name="Approved_x0020__x002d__x0020_Reg_x002e__x0020_MBB_x0020__x0028_East_x0029_" ma:index="9" nillable="true" ma:displayName="Approved - Reg. MBB (East)" ma:default="0" ma:description="Content has been reviewed and approved" ma:internalName="Approved_x0020__x002d__x0020_Reg_x002e__x0020_MBB_x0020__x0028_East_x0029_">
      <xsd:simpleType>
        <xsd:restriction base="dms:Boolean"/>
      </xsd:simpleType>
    </xsd:element>
    <xsd:element name="SME_x002f_POC" ma:index="19" nillable="true" ma:displayName="SME/POC" ma:description="The subject matter expert or point of contact that can assist users in leveraging this document or tool." ma:list="UserInfo" ma:SharePointGroup="0" ma:internalName="SME_x002f_POC"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2a5b99-f7ee-4ed9-a394-d10bbc51eed0"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8f029c3-3eaa-4606-a860-0bde66dd5c15" elementFormDefault="qualified">
    <xsd:import namespace="http://schemas.microsoft.com/office/2006/documentManagement/types"/>
    <xsd:import namespace="http://schemas.microsoft.com/office/infopath/2007/PartnerControls"/>
    <xsd:element name="ExternalLink" ma:index="20" nillable="true" ma:displayName="External Link" ma:format="Hyperlink" ma:internalName="Externa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27D8D2-42A0-411B-8E45-65C1886666D0}">
  <ds:schemaRefs>
    <ds:schemaRef ds:uri="http://schemas.microsoft.com/sharepoint/events"/>
  </ds:schemaRefs>
</ds:datastoreItem>
</file>

<file path=customXml/itemProps2.xml><?xml version="1.0" encoding="utf-8"?>
<ds:datastoreItem xmlns:ds="http://schemas.openxmlformats.org/officeDocument/2006/customXml" ds:itemID="{C6E86B32-77D6-4755-88D9-4AC9B5A81811}">
  <ds:schemaRefs>
    <ds:schemaRef ds:uri="http://schemas.microsoft.com/office/2006/metadata/properties"/>
    <ds:schemaRef ds:uri="http://schemas.microsoft.com/office/infopath/2007/PartnerControls"/>
    <ds:schemaRef ds:uri="236f8186-b227-4c6b-9ce3-9a9e73863e89"/>
    <ds:schemaRef ds:uri="a8f029c3-3eaa-4606-a860-0bde66dd5c15"/>
  </ds:schemaRefs>
</ds:datastoreItem>
</file>

<file path=customXml/itemProps3.xml><?xml version="1.0" encoding="utf-8"?>
<ds:datastoreItem xmlns:ds="http://schemas.openxmlformats.org/officeDocument/2006/customXml" ds:itemID="{E2F3FD6A-4ED7-4B99-B403-FD68D22F2D55}">
  <ds:schemaRefs>
    <ds:schemaRef ds:uri="http://schemas.microsoft.com/sharepoint/v3/contenttype/forms"/>
  </ds:schemaRefs>
</ds:datastoreItem>
</file>

<file path=customXml/itemProps4.xml><?xml version="1.0" encoding="utf-8"?>
<ds:datastoreItem xmlns:ds="http://schemas.openxmlformats.org/officeDocument/2006/customXml" ds:itemID="{F76DE2CB-DCF0-445F-B6A2-4610EB71A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6f8186-b227-4c6b-9ce3-9a9e73863e89"/>
    <ds:schemaRef ds:uri="372a5b99-f7ee-4ed9-a394-d10bbc51eed0"/>
    <ds:schemaRef ds:uri="a8f029c3-3eaa-4606-a860-0bde66dd5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4112</TotalTime>
  <Words>1925</Words>
  <Application>Microsoft Office PowerPoint</Application>
  <PresentationFormat>A3 Paper (297x420 mm)</PresentationFormat>
  <Paragraphs>224</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Courier New</vt:lpstr>
      <vt:lpstr>Lucida Sans Unicode</vt:lpstr>
      <vt:lpstr>Segoe UI</vt:lpstr>
      <vt:lpstr>Wingdings</vt:lpstr>
      <vt:lpstr>DHA template 2014-04-22</vt:lpstr>
      <vt:lpstr>1_DHA template 2014-04-22</vt:lpstr>
      <vt:lpstr>Insert Name of Project   Project Sponsor/Accountable Leader:  Insert Name  Project Lead:  Insert Name, level of training (Lean, GB, BB) Project Coach:  Insert Name, certification level (BB, MBB) Strategic Initiative Alignment:  Insert appropriate strategic initiative  Insert Name of Briefer (if applicable) Insert Date (e.g., DD MMM YYYY)</vt:lpstr>
      <vt:lpstr>PowerPoint Presentation</vt:lpstr>
      <vt:lpstr>PowerPoint Presentation</vt:lpstr>
      <vt:lpstr>Project Team/Key Stakeholders</vt:lpstr>
      <vt:lpstr>1. Clarify the Problem / Problem Statement</vt:lpstr>
      <vt:lpstr>2. Break Down the Problem / Identify Performance Gaps </vt:lpstr>
      <vt:lpstr>3. Set the Target</vt:lpstr>
      <vt:lpstr>4. Determine the Root Causes</vt:lpstr>
      <vt:lpstr>5. Develop Prioritized Projects / Countermeasures</vt:lpstr>
      <vt:lpstr>6. Implement Countermeasures</vt:lpstr>
      <vt:lpstr> Monitor Process  and Confirm Results</vt:lpstr>
      <vt:lpstr>8. Sustain Success / Transfer Knowledge</vt:lpstr>
      <vt:lpstr>Questions</vt:lpstr>
      <vt:lpstr>Back-Up Slides</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DHA_Initiative_A3_Template</dc:title>
  <dc:creator>Pampel, Heidi A CTR USARMY (US)</dc:creator>
  <cp:lastModifiedBy>Jennifer Hepps</cp:lastModifiedBy>
  <cp:revision>343</cp:revision>
  <cp:lastPrinted>2019-05-08T18:29:54Z</cp:lastPrinted>
  <dcterms:created xsi:type="dcterms:W3CDTF">2018-08-29T13:32:20Z</dcterms:created>
  <dcterms:modified xsi:type="dcterms:W3CDTF">2023-12-31T12:41:08Z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0x010100DD44BF02D9754A4A9825FEC25AD71779</vt:lpwstr>
  </property>
</Properties>
</file>